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0" r:id="rId2"/>
    <p:sldId id="376" r:id="rId3"/>
    <p:sldId id="366" r:id="rId4"/>
    <p:sldId id="351" r:id="rId5"/>
    <p:sldId id="367" r:id="rId6"/>
    <p:sldId id="353" r:id="rId7"/>
    <p:sldId id="377" r:id="rId8"/>
    <p:sldId id="355" r:id="rId9"/>
    <p:sldId id="357" r:id="rId10"/>
    <p:sldId id="358" r:id="rId11"/>
    <p:sldId id="359" r:id="rId12"/>
    <p:sldId id="356" r:id="rId13"/>
    <p:sldId id="375" r:id="rId14"/>
    <p:sldId id="360" r:id="rId15"/>
    <p:sldId id="371" r:id="rId16"/>
    <p:sldId id="372" r:id="rId17"/>
    <p:sldId id="361" r:id="rId18"/>
    <p:sldId id="3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BC6AE5-82A9-6D4C-9B63-FD0C4E57ACDD}" name="Raimonda Pelutienė" initials="RP" userId="S::r.pelutiene@busturas.onmicrosoft.com::e3ed62ae-4117-45c8-8dbb-e1d0083a496b" providerId="AD"/>
  <p188:author id="{274A15EA-607A-DC49-B145-DBF46B8B9A07}" name="Mantas Abromavičius" initials="MA" userId="S::m.abromavicius@busturas.onmicrosoft.com::38f2221c-0371-4964-842b-215965643fd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ntas Abromavicius" initials="MA" lastIdx="1" clrIdx="0">
    <p:extLst>
      <p:ext uri="{19B8F6BF-5375-455C-9EA6-DF929625EA0E}">
        <p15:presenceInfo xmlns:p15="http://schemas.microsoft.com/office/powerpoint/2012/main" userId="Mantas Abromavici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4660"/>
  </p:normalViewPr>
  <p:slideViewPr>
    <p:cSldViewPr snapToGrid="0">
      <p:cViewPr varScale="1">
        <p:scale>
          <a:sx n="105" d="100"/>
          <a:sy n="105" d="100"/>
        </p:scale>
        <p:origin x="828"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F7ABA-E235-4263-90CF-B5E56EDC01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CB7281-B320-4ACA-91C2-9586C50A1F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11957A-A044-430F-885B-A308794CE6F5}"/>
              </a:ext>
            </a:extLst>
          </p:cNvPr>
          <p:cNvSpPr>
            <a:spLocks noGrp="1"/>
          </p:cNvSpPr>
          <p:nvPr>
            <p:ph type="dt" sz="half" idx="10"/>
          </p:nvPr>
        </p:nvSpPr>
        <p:spPr/>
        <p:txBody>
          <a:bodyPr/>
          <a:lstStyle/>
          <a:p>
            <a:fld id="{3610242A-AAA8-4FFC-BD61-A69C66D4E95F}" type="datetimeFigureOut">
              <a:rPr lang="en-US" smtClean="0"/>
              <a:t>2/12/2025</a:t>
            </a:fld>
            <a:endParaRPr lang="en-US"/>
          </a:p>
        </p:txBody>
      </p:sp>
      <p:sp>
        <p:nvSpPr>
          <p:cNvPr id="5" name="Footer Placeholder 4">
            <a:extLst>
              <a:ext uri="{FF2B5EF4-FFF2-40B4-BE49-F238E27FC236}">
                <a16:creationId xmlns:a16="http://schemas.microsoft.com/office/drawing/2014/main" id="{F7840451-337B-418E-BB8F-E821E2821C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836F41-2D38-4F3E-ABB4-ECAEFCCF2FF8}"/>
              </a:ext>
            </a:extLst>
          </p:cNvPr>
          <p:cNvSpPr>
            <a:spLocks noGrp="1"/>
          </p:cNvSpPr>
          <p:nvPr>
            <p:ph type="sldNum" sz="quarter" idx="12"/>
          </p:nvPr>
        </p:nvSpPr>
        <p:spPr/>
        <p:txBody>
          <a:bodyPr/>
          <a:lstStyle/>
          <a:p>
            <a:fld id="{127030AC-1368-47C7-9DAC-C6451C20EE55}" type="slidenum">
              <a:rPr lang="en-US" smtClean="0"/>
              <a:t>‹#›</a:t>
            </a:fld>
            <a:endParaRPr lang="en-US"/>
          </a:p>
        </p:txBody>
      </p:sp>
    </p:spTree>
    <p:extLst>
      <p:ext uri="{BB962C8B-B14F-4D97-AF65-F5344CB8AC3E}">
        <p14:creationId xmlns:p14="http://schemas.microsoft.com/office/powerpoint/2010/main" val="197528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076C4-7627-455F-9B48-D2070B2731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C0EF22-6E13-4978-84D0-224C4054A5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0AE27F-82F0-4B9F-87F9-E40049CCDF86}"/>
              </a:ext>
            </a:extLst>
          </p:cNvPr>
          <p:cNvSpPr>
            <a:spLocks noGrp="1"/>
          </p:cNvSpPr>
          <p:nvPr>
            <p:ph type="dt" sz="half" idx="10"/>
          </p:nvPr>
        </p:nvSpPr>
        <p:spPr/>
        <p:txBody>
          <a:bodyPr/>
          <a:lstStyle/>
          <a:p>
            <a:fld id="{3610242A-AAA8-4FFC-BD61-A69C66D4E95F}" type="datetimeFigureOut">
              <a:rPr lang="en-US" smtClean="0"/>
              <a:t>2/12/2025</a:t>
            </a:fld>
            <a:endParaRPr lang="en-US"/>
          </a:p>
        </p:txBody>
      </p:sp>
      <p:sp>
        <p:nvSpPr>
          <p:cNvPr id="5" name="Footer Placeholder 4">
            <a:extLst>
              <a:ext uri="{FF2B5EF4-FFF2-40B4-BE49-F238E27FC236}">
                <a16:creationId xmlns:a16="http://schemas.microsoft.com/office/drawing/2014/main" id="{1D55CADF-A68C-45DC-89D6-D82F154E6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BE46A-88BB-420A-A42C-C7B40CE57C4C}"/>
              </a:ext>
            </a:extLst>
          </p:cNvPr>
          <p:cNvSpPr>
            <a:spLocks noGrp="1"/>
          </p:cNvSpPr>
          <p:nvPr>
            <p:ph type="sldNum" sz="quarter" idx="12"/>
          </p:nvPr>
        </p:nvSpPr>
        <p:spPr/>
        <p:txBody>
          <a:bodyPr/>
          <a:lstStyle/>
          <a:p>
            <a:fld id="{127030AC-1368-47C7-9DAC-C6451C20EE55}" type="slidenum">
              <a:rPr lang="en-US" smtClean="0"/>
              <a:t>‹#›</a:t>
            </a:fld>
            <a:endParaRPr lang="en-US"/>
          </a:p>
        </p:txBody>
      </p:sp>
    </p:spTree>
    <p:extLst>
      <p:ext uri="{BB962C8B-B14F-4D97-AF65-F5344CB8AC3E}">
        <p14:creationId xmlns:p14="http://schemas.microsoft.com/office/powerpoint/2010/main" val="1604411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67B624-4122-4350-9E2E-D3E407B58C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093D72-84F9-4FF1-8D83-CC3D446467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13416C-1A87-4D3C-9C23-29EB16E5E787}"/>
              </a:ext>
            </a:extLst>
          </p:cNvPr>
          <p:cNvSpPr>
            <a:spLocks noGrp="1"/>
          </p:cNvSpPr>
          <p:nvPr>
            <p:ph type="dt" sz="half" idx="10"/>
          </p:nvPr>
        </p:nvSpPr>
        <p:spPr/>
        <p:txBody>
          <a:bodyPr/>
          <a:lstStyle/>
          <a:p>
            <a:fld id="{3610242A-AAA8-4FFC-BD61-A69C66D4E95F}" type="datetimeFigureOut">
              <a:rPr lang="en-US" smtClean="0"/>
              <a:t>2/12/2025</a:t>
            </a:fld>
            <a:endParaRPr lang="en-US"/>
          </a:p>
        </p:txBody>
      </p:sp>
      <p:sp>
        <p:nvSpPr>
          <p:cNvPr id="5" name="Footer Placeholder 4">
            <a:extLst>
              <a:ext uri="{FF2B5EF4-FFF2-40B4-BE49-F238E27FC236}">
                <a16:creationId xmlns:a16="http://schemas.microsoft.com/office/drawing/2014/main" id="{1722E7F7-8C41-4974-B133-7305DD7B3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CA985C-14D4-4174-B35F-6C345589E3EC}"/>
              </a:ext>
            </a:extLst>
          </p:cNvPr>
          <p:cNvSpPr>
            <a:spLocks noGrp="1"/>
          </p:cNvSpPr>
          <p:nvPr>
            <p:ph type="sldNum" sz="quarter" idx="12"/>
          </p:nvPr>
        </p:nvSpPr>
        <p:spPr/>
        <p:txBody>
          <a:bodyPr/>
          <a:lstStyle/>
          <a:p>
            <a:fld id="{127030AC-1368-47C7-9DAC-C6451C20EE55}" type="slidenum">
              <a:rPr lang="en-US" smtClean="0"/>
              <a:t>‹#›</a:t>
            </a:fld>
            <a:endParaRPr lang="en-US"/>
          </a:p>
        </p:txBody>
      </p:sp>
    </p:spTree>
    <p:extLst>
      <p:ext uri="{BB962C8B-B14F-4D97-AF65-F5344CB8AC3E}">
        <p14:creationId xmlns:p14="http://schemas.microsoft.com/office/powerpoint/2010/main" val="4070733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C630-6DDC-4922-BB85-9CE75174D8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CCFD66-4A36-445B-BAEC-16885C4494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011EE5-81D5-4A99-B9F4-3D665C0AD890}"/>
              </a:ext>
            </a:extLst>
          </p:cNvPr>
          <p:cNvSpPr>
            <a:spLocks noGrp="1"/>
          </p:cNvSpPr>
          <p:nvPr>
            <p:ph type="dt" sz="half" idx="10"/>
          </p:nvPr>
        </p:nvSpPr>
        <p:spPr/>
        <p:txBody>
          <a:bodyPr/>
          <a:lstStyle/>
          <a:p>
            <a:fld id="{3610242A-AAA8-4FFC-BD61-A69C66D4E95F}" type="datetimeFigureOut">
              <a:rPr lang="en-US" smtClean="0"/>
              <a:t>2/12/2025</a:t>
            </a:fld>
            <a:endParaRPr lang="en-US"/>
          </a:p>
        </p:txBody>
      </p:sp>
      <p:sp>
        <p:nvSpPr>
          <p:cNvPr id="5" name="Footer Placeholder 4">
            <a:extLst>
              <a:ext uri="{FF2B5EF4-FFF2-40B4-BE49-F238E27FC236}">
                <a16:creationId xmlns:a16="http://schemas.microsoft.com/office/drawing/2014/main" id="{F3F1DF14-EAA6-40EC-A01C-91B0E8F829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351B4-0BEB-4579-B09E-ABF31CC2EAEF}"/>
              </a:ext>
            </a:extLst>
          </p:cNvPr>
          <p:cNvSpPr>
            <a:spLocks noGrp="1"/>
          </p:cNvSpPr>
          <p:nvPr>
            <p:ph type="sldNum" sz="quarter" idx="12"/>
          </p:nvPr>
        </p:nvSpPr>
        <p:spPr/>
        <p:txBody>
          <a:bodyPr/>
          <a:lstStyle/>
          <a:p>
            <a:fld id="{127030AC-1368-47C7-9DAC-C6451C20EE55}" type="slidenum">
              <a:rPr lang="en-US" smtClean="0"/>
              <a:t>‹#›</a:t>
            </a:fld>
            <a:endParaRPr lang="en-US"/>
          </a:p>
        </p:txBody>
      </p:sp>
    </p:spTree>
    <p:extLst>
      <p:ext uri="{BB962C8B-B14F-4D97-AF65-F5344CB8AC3E}">
        <p14:creationId xmlns:p14="http://schemas.microsoft.com/office/powerpoint/2010/main" val="575207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A6906-D683-465B-BB46-DA860FBBFE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9D8373-392E-43BD-BA9C-7397BB1FCC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57D3F6-AE2E-49C7-900B-12461B1D9ACC}"/>
              </a:ext>
            </a:extLst>
          </p:cNvPr>
          <p:cNvSpPr>
            <a:spLocks noGrp="1"/>
          </p:cNvSpPr>
          <p:nvPr>
            <p:ph type="dt" sz="half" idx="10"/>
          </p:nvPr>
        </p:nvSpPr>
        <p:spPr/>
        <p:txBody>
          <a:bodyPr/>
          <a:lstStyle/>
          <a:p>
            <a:fld id="{3610242A-AAA8-4FFC-BD61-A69C66D4E95F}" type="datetimeFigureOut">
              <a:rPr lang="en-US" smtClean="0"/>
              <a:t>2/12/2025</a:t>
            </a:fld>
            <a:endParaRPr lang="en-US"/>
          </a:p>
        </p:txBody>
      </p:sp>
      <p:sp>
        <p:nvSpPr>
          <p:cNvPr id="5" name="Footer Placeholder 4">
            <a:extLst>
              <a:ext uri="{FF2B5EF4-FFF2-40B4-BE49-F238E27FC236}">
                <a16:creationId xmlns:a16="http://schemas.microsoft.com/office/drawing/2014/main" id="{1FD3C55B-E72E-4C8D-92A0-FC7537AB29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6491DC-36E8-40DB-892C-09D6BEB97EA3}"/>
              </a:ext>
            </a:extLst>
          </p:cNvPr>
          <p:cNvSpPr>
            <a:spLocks noGrp="1"/>
          </p:cNvSpPr>
          <p:nvPr>
            <p:ph type="sldNum" sz="quarter" idx="12"/>
          </p:nvPr>
        </p:nvSpPr>
        <p:spPr/>
        <p:txBody>
          <a:bodyPr/>
          <a:lstStyle/>
          <a:p>
            <a:fld id="{127030AC-1368-47C7-9DAC-C6451C20EE55}" type="slidenum">
              <a:rPr lang="en-US" smtClean="0"/>
              <a:t>‹#›</a:t>
            </a:fld>
            <a:endParaRPr lang="en-US"/>
          </a:p>
        </p:txBody>
      </p:sp>
    </p:spTree>
    <p:extLst>
      <p:ext uri="{BB962C8B-B14F-4D97-AF65-F5344CB8AC3E}">
        <p14:creationId xmlns:p14="http://schemas.microsoft.com/office/powerpoint/2010/main" val="2669752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C489D-2026-452C-BE62-1EA1A3C376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9B2F36-15B2-4C06-A201-19605335F5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BB113E-E1C4-41F0-BAD2-FB16279229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948937-19FC-4229-8058-503599DC0C5A}"/>
              </a:ext>
            </a:extLst>
          </p:cNvPr>
          <p:cNvSpPr>
            <a:spLocks noGrp="1"/>
          </p:cNvSpPr>
          <p:nvPr>
            <p:ph type="dt" sz="half" idx="10"/>
          </p:nvPr>
        </p:nvSpPr>
        <p:spPr/>
        <p:txBody>
          <a:bodyPr/>
          <a:lstStyle/>
          <a:p>
            <a:fld id="{3610242A-AAA8-4FFC-BD61-A69C66D4E95F}" type="datetimeFigureOut">
              <a:rPr lang="en-US" smtClean="0"/>
              <a:t>2/12/2025</a:t>
            </a:fld>
            <a:endParaRPr lang="en-US"/>
          </a:p>
        </p:txBody>
      </p:sp>
      <p:sp>
        <p:nvSpPr>
          <p:cNvPr id="6" name="Footer Placeholder 5">
            <a:extLst>
              <a:ext uri="{FF2B5EF4-FFF2-40B4-BE49-F238E27FC236}">
                <a16:creationId xmlns:a16="http://schemas.microsoft.com/office/drawing/2014/main" id="{D32C8374-6B8A-4310-AB68-16FA9E9E9C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24F707-2469-465E-BE41-3EC656C0273C}"/>
              </a:ext>
            </a:extLst>
          </p:cNvPr>
          <p:cNvSpPr>
            <a:spLocks noGrp="1"/>
          </p:cNvSpPr>
          <p:nvPr>
            <p:ph type="sldNum" sz="quarter" idx="12"/>
          </p:nvPr>
        </p:nvSpPr>
        <p:spPr/>
        <p:txBody>
          <a:bodyPr/>
          <a:lstStyle/>
          <a:p>
            <a:fld id="{127030AC-1368-47C7-9DAC-C6451C20EE55}" type="slidenum">
              <a:rPr lang="en-US" smtClean="0"/>
              <a:t>‹#›</a:t>
            </a:fld>
            <a:endParaRPr lang="en-US"/>
          </a:p>
        </p:txBody>
      </p:sp>
    </p:spTree>
    <p:extLst>
      <p:ext uri="{BB962C8B-B14F-4D97-AF65-F5344CB8AC3E}">
        <p14:creationId xmlns:p14="http://schemas.microsoft.com/office/powerpoint/2010/main" val="177641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BDD0E-D81B-426D-BAA4-7879F34E14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E0B10C-4E7F-40B4-B14B-B6D215CCD7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3F7B87-DD86-4E96-AD6A-E2A3AEC724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3C551C-2002-4D1C-ADBA-F4765F9280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4B0203-D807-46CF-96AE-6E277A6EB5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4B5218-272A-4AC6-AF33-225814806CFB}"/>
              </a:ext>
            </a:extLst>
          </p:cNvPr>
          <p:cNvSpPr>
            <a:spLocks noGrp="1"/>
          </p:cNvSpPr>
          <p:nvPr>
            <p:ph type="dt" sz="half" idx="10"/>
          </p:nvPr>
        </p:nvSpPr>
        <p:spPr/>
        <p:txBody>
          <a:bodyPr/>
          <a:lstStyle/>
          <a:p>
            <a:fld id="{3610242A-AAA8-4FFC-BD61-A69C66D4E95F}" type="datetimeFigureOut">
              <a:rPr lang="en-US" smtClean="0"/>
              <a:t>2/12/2025</a:t>
            </a:fld>
            <a:endParaRPr lang="en-US"/>
          </a:p>
        </p:txBody>
      </p:sp>
      <p:sp>
        <p:nvSpPr>
          <p:cNvPr id="8" name="Footer Placeholder 7">
            <a:extLst>
              <a:ext uri="{FF2B5EF4-FFF2-40B4-BE49-F238E27FC236}">
                <a16:creationId xmlns:a16="http://schemas.microsoft.com/office/drawing/2014/main" id="{66B450C0-B56A-41BF-AE1D-339E2CC01C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50CC79-F87A-4DC4-B769-12487D682C95}"/>
              </a:ext>
            </a:extLst>
          </p:cNvPr>
          <p:cNvSpPr>
            <a:spLocks noGrp="1"/>
          </p:cNvSpPr>
          <p:nvPr>
            <p:ph type="sldNum" sz="quarter" idx="12"/>
          </p:nvPr>
        </p:nvSpPr>
        <p:spPr/>
        <p:txBody>
          <a:bodyPr/>
          <a:lstStyle/>
          <a:p>
            <a:fld id="{127030AC-1368-47C7-9DAC-C6451C20EE55}" type="slidenum">
              <a:rPr lang="en-US" smtClean="0"/>
              <a:t>‹#›</a:t>
            </a:fld>
            <a:endParaRPr lang="en-US"/>
          </a:p>
        </p:txBody>
      </p:sp>
    </p:spTree>
    <p:extLst>
      <p:ext uri="{BB962C8B-B14F-4D97-AF65-F5344CB8AC3E}">
        <p14:creationId xmlns:p14="http://schemas.microsoft.com/office/powerpoint/2010/main" val="2534332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C9C53-CB23-4C5A-A7F5-230539DEEA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072DA7-C244-4C40-91C9-DE9329779BF6}"/>
              </a:ext>
            </a:extLst>
          </p:cNvPr>
          <p:cNvSpPr>
            <a:spLocks noGrp="1"/>
          </p:cNvSpPr>
          <p:nvPr>
            <p:ph type="dt" sz="half" idx="10"/>
          </p:nvPr>
        </p:nvSpPr>
        <p:spPr/>
        <p:txBody>
          <a:bodyPr/>
          <a:lstStyle/>
          <a:p>
            <a:fld id="{3610242A-AAA8-4FFC-BD61-A69C66D4E95F}" type="datetimeFigureOut">
              <a:rPr lang="en-US" smtClean="0"/>
              <a:t>2/12/2025</a:t>
            </a:fld>
            <a:endParaRPr lang="en-US"/>
          </a:p>
        </p:txBody>
      </p:sp>
      <p:sp>
        <p:nvSpPr>
          <p:cNvPr id="4" name="Footer Placeholder 3">
            <a:extLst>
              <a:ext uri="{FF2B5EF4-FFF2-40B4-BE49-F238E27FC236}">
                <a16:creationId xmlns:a16="http://schemas.microsoft.com/office/drawing/2014/main" id="{8712D637-D242-47B7-9159-6F4639B57D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B39609-44DC-4DEF-989A-7970760E1A78}"/>
              </a:ext>
            </a:extLst>
          </p:cNvPr>
          <p:cNvSpPr>
            <a:spLocks noGrp="1"/>
          </p:cNvSpPr>
          <p:nvPr>
            <p:ph type="sldNum" sz="quarter" idx="12"/>
          </p:nvPr>
        </p:nvSpPr>
        <p:spPr/>
        <p:txBody>
          <a:bodyPr/>
          <a:lstStyle/>
          <a:p>
            <a:fld id="{127030AC-1368-47C7-9DAC-C6451C20EE55}" type="slidenum">
              <a:rPr lang="en-US" smtClean="0"/>
              <a:t>‹#›</a:t>
            </a:fld>
            <a:endParaRPr lang="en-US"/>
          </a:p>
        </p:txBody>
      </p:sp>
    </p:spTree>
    <p:extLst>
      <p:ext uri="{BB962C8B-B14F-4D97-AF65-F5344CB8AC3E}">
        <p14:creationId xmlns:p14="http://schemas.microsoft.com/office/powerpoint/2010/main" val="231718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556FF4-FC73-4C92-8DB0-3B7C0B2A27A5}"/>
              </a:ext>
            </a:extLst>
          </p:cNvPr>
          <p:cNvSpPr>
            <a:spLocks noGrp="1"/>
          </p:cNvSpPr>
          <p:nvPr>
            <p:ph type="dt" sz="half" idx="10"/>
          </p:nvPr>
        </p:nvSpPr>
        <p:spPr/>
        <p:txBody>
          <a:bodyPr/>
          <a:lstStyle/>
          <a:p>
            <a:fld id="{3610242A-AAA8-4FFC-BD61-A69C66D4E95F}" type="datetimeFigureOut">
              <a:rPr lang="en-US" smtClean="0"/>
              <a:t>2/12/2025</a:t>
            </a:fld>
            <a:endParaRPr lang="en-US"/>
          </a:p>
        </p:txBody>
      </p:sp>
      <p:sp>
        <p:nvSpPr>
          <p:cNvPr id="3" name="Footer Placeholder 2">
            <a:extLst>
              <a:ext uri="{FF2B5EF4-FFF2-40B4-BE49-F238E27FC236}">
                <a16:creationId xmlns:a16="http://schemas.microsoft.com/office/drawing/2014/main" id="{C2537114-F711-4D40-BCE8-1C2589EDC8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75A4DA-0110-4381-8F81-4EF34D95A5DB}"/>
              </a:ext>
            </a:extLst>
          </p:cNvPr>
          <p:cNvSpPr>
            <a:spLocks noGrp="1"/>
          </p:cNvSpPr>
          <p:nvPr>
            <p:ph type="sldNum" sz="quarter" idx="12"/>
          </p:nvPr>
        </p:nvSpPr>
        <p:spPr/>
        <p:txBody>
          <a:bodyPr/>
          <a:lstStyle/>
          <a:p>
            <a:fld id="{127030AC-1368-47C7-9DAC-C6451C20EE55}" type="slidenum">
              <a:rPr lang="en-US" smtClean="0"/>
              <a:t>‹#›</a:t>
            </a:fld>
            <a:endParaRPr lang="en-US"/>
          </a:p>
        </p:txBody>
      </p:sp>
    </p:spTree>
    <p:extLst>
      <p:ext uri="{BB962C8B-B14F-4D97-AF65-F5344CB8AC3E}">
        <p14:creationId xmlns:p14="http://schemas.microsoft.com/office/powerpoint/2010/main" val="2220068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CAB5B-32B1-4C4D-9DC2-C6B6FE4D81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5C755F-C18F-4A8F-87E8-370614DA44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C649A1-1A53-4257-AC04-131A8D9E07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D52138-8885-49D7-92A0-C0E85A6CC665}"/>
              </a:ext>
            </a:extLst>
          </p:cNvPr>
          <p:cNvSpPr>
            <a:spLocks noGrp="1"/>
          </p:cNvSpPr>
          <p:nvPr>
            <p:ph type="dt" sz="half" idx="10"/>
          </p:nvPr>
        </p:nvSpPr>
        <p:spPr/>
        <p:txBody>
          <a:bodyPr/>
          <a:lstStyle/>
          <a:p>
            <a:fld id="{3610242A-AAA8-4FFC-BD61-A69C66D4E95F}" type="datetimeFigureOut">
              <a:rPr lang="en-US" smtClean="0"/>
              <a:t>2/12/2025</a:t>
            </a:fld>
            <a:endParaRPr lang="en-US"/>
          </a:p>
        </p:txBody>
      </p:sp>
      <p:sp>
        <p:nvSpPr>
          <p:cNvPr id="6" name="Footer Placeholder 5">
            <a:extLst>
              <a:ext uri="{FF2B5EF4-FFF2-40B4-BE49-F238E27FC236}">
                <a16:creationId xmlns:a16="http://schemas.microsoft.com/office/drawing/2014/main" id="{2372F924-AD02-47F0-81FB-31B42ED048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CBB7D9-6CBE-43FC-9F2D-E5A34CA6B56B}"/>
              </a:ext>
            </a:extLst>
          </p:cNvPr>
          <p:cNvSpPr>
            <a:spLocks noGrp="1"/>
          </p:cNvSpPr>
          <p:nvPr>
            <p:ph type="sldNum" sz="quarter" idx="12"/>
          </p:nvPr>
        </p:nvSpPr>
        <p:spPr/>
        <p:txBody>
          <a:bodyPr/>
          <a:lstStyle/>
          <a:p>
            <a:fld id="{127030AC-1368-47C7-9DAC-C6451C20EE55}" type="slidenum">
              <a:rPr lang="en-US" smtClean="0"/>
              <a:t>‹#›</a:t>
            </a:fld>
            <a:endParaRPr lang="en-US"/>
          </a:p>
        </p:txBody>
      </p:sp>
    </p:spTree>
    <p:extLst>
      <p:ext uri="{BB962C8B-B14F-4D97-AF65-F5344CB8AC3E}">
        <p14:creationId xmlns:p14="http://schemas.microsoft.com/office/powerpoint/2010/main" val="465193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185E5-C1AD-4C6B-8639-51E8B3E888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E015CF-09FA-4528-B2CE-BB1A61A71A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E7C945-F081-4E6E-9D80-14FFCCEF68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CE4937-5B75-4D33-A34B-CCB433AA6198}"/>
              </a:ext>
            </a:extLst>
          </p:cNvPr>
          <p:cNvSpPr>
            <a:spLocks noGrp="1"/>
          </p:cNvSpPr>
          <p:nvPr>
            <p:ph type="dt" sz="half" idx="10"/>
          </p:nvPr>
        </p:nvSpPr>
        <p:spPr/>
        <p:txBody>
          <a:bodyPr/>
          <a:lstStyle/>
          <a:p>
            <a:fld id="{3610242A-AAA8-4FFC-BD61-A69C66D4E95F}" type="datetimeFigureOut">
              <a:rPr lang="en-US" smtClean="0"/>
              <a:t>2/12/2025</a:t>
            </a:fld>
            <a:endParaRPr lang="en-US"/>
          </a:p>
        </p:txBody>
      </p:sp>
      <p:sp>
        <p:nvSpPr>
          <p:cNvPr id="6" name="Footer Placeholder 5">
            <a:extLst>
              <a:ext uri="{FF2B5EF4-FFF2-40B4-BE49-F238E27FC236}">
                <a16:creationId xmlns:a16="http://schemas.microsoft.com/office/drawing/2014/main" id="{8D676DB2-B7AA-402C-A303-468CC2BF06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077D2-87C2-492C-BA7F-3EF02F101F4C}"/>
              </a:ext>
            </a:extLst>
          </p:cNvPr>
          <p:cNvSpPr>
            <a:spLocks noGrp="1"/>
          </p:cNvSpPr>
          <p:nvPr>
            <p:ph type="sldNum" sz="quarter" idx="12"/>
          </p:nvPr>
        </p:nvSpPr>
        <p:spPr/>
        <p:txBody>
          <a:bodyPr/>
          <a:lstStyle/>
          <a:p>
            <a:fld id="{127030AC-1368-47C7-9DAC-C6451C20EE55}" type="slidenum">
              <a:rPr lang="en-US" smtClean="0"/>
              <a:t>‹#›</a:t>
            </a:fld>
            <a:endParaRPr lang="en-US"/>
          </a:p>
        </p:txBody>
      </p:sp>
    </p:spTree>
    <p:extLst>
      <p:ext uri="{BB962C8B-B14F-4D97-AF65-F5344CB8AC3E}">
        <p14:creationId xmlns:p14="http://schemas.microsoft.com/office/powerpoint/2010/main" val="643958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D8DDB6-DC85-43BC-8C88-99E1C34931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D44628-C222-4902-A95C-F5D3D4B8EC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36B493-24AD-46BA-B73A-DAAAB29751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10242A-AAA8-4FFC-BD61-A69C66D4E95F}" type="datetimeFigureOut">
              <a:rPr lang="en-US" smtClean="0"/>
              <a:t>2/12/2025</a:t>
            </a:fld>
            <a:endParaRPr lang="en-US"/>
          </a:p>
        </p:txBody>
      </p:sp>
      <p:sp>
        <p:nvSpPr>
          <p:cNvPr id="5" name="Footer Placeholder 4">
            <a:extLst>
              <a:ext uri="{FF2B5EF4-FFF2-40B4-BE49-F238E27FC236}">
                <a16:creationId xmlns:a16="http://schemas.microsoft.com/office/drawing/2014/main" id="{5E32A512-DF71-4FCF-97C0-C2CBDD8687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6D59F7-607A-4205-8C8B-E6453BEC53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7030AC-1368-47C7-9DAC-C6451C20EE55}" type="slidenum">
              <a:rPr lang="en-US" smtClean="0"/>
              <a:t>‹#›</a:t>
            </a:fld>
            <a:endParaRPr lang="en-US"/>
          </a:p>
        </p:txBody>
      </p:sp>
    </p:spTree>
    <p:extLst>
      <p:ext uri="{BB962C8B-B14F-4D97-AF65-F5344CB8AC3E}">
        <p14:creationId xmlns:p14="http://schemas.microsoft.com/office/powerpoint/2010/main" val="1155810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avadinimas 1">
            <a:extLst>
              <a:ext uri="{FF2B5EF4-FFF2-40B4-BE49-F238E27FC236}">
                <a16:creationId xmlns:a16="http://schemas.microsoft.com/office/drawing/2014/main" id="{B6EE6C0F-1D09-49CC-A659-C7976F7F9068}"/>
              </a:ext>
            </a:extLst>
          </p:cNvPr>
          <p:cNvSpPr>
            <a:spLocks noGrp="1"/>
          </p:cNvSpPr>
          <p:nvPr>
            <p:ph type="ctrTitle"/>
          </p:nvPr>
        </p:nvSpPr>
        <p:spPr>
          <a:xfrm>
            <a:off x="4944899" y="2115459"/>
            <a:ext cx="6247665" cy="769545"/>
          </a:xfrm>
        </p:spPr>
        <p:txBody>
          <a:bodyPr>
            <a:noAutofit/>
          </a:bodyPr>
          <a:lstStyle/>
          <a:p>
            <a:r>
              <a:rPr lang="lt-LT" sz="2600" dirty="0">
                <a:latin typeface="Times New Roman" panose="02020603050405020304" pitchFamily="18" charset="0"/>
                <a:cs typeface="Times New Roman" panose="02020603050405020304" pitchFamily="18" charset="0"/>
              </a:rPr>
              <a:t>Šiaulių miesto viešojo transporto keleivių apklausos rezultatai</a:t>
            </a:r>
          </a:p>
        </p:txBody>
      </p:sp>
      <p:sp>
        <p:nvSpPr>
          <p:cNvPr id="6" name="Pavadinimas 1">
            <a:extLst>
              <a:ext uri="{FF2B5EF4-FFF2-40B4-BE49-F238E27FC236}">
                <a16:creationId xmlns:a16="http://schemas.microsoft.com/office/drawing/2014/main" id="{F7725EA9-741A-4ECA-AF2F-EA80EDE89585}"/>
              </a:ext>
            </a:extLst>
          </p:cNvPr>
          <p:cNvSpPr txBox="1">
            <a:spLocks/>
          </p:cNvSpPr>
          <p:nvPr/>
        </p:nvSpPr>
        <p:spPr>
          <a:xfrm>
            <a:off x="9735640" y="4507835"/>
            <a:ext cx="2134308" cy="35640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lt-LT" sz="1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2025 m. vasaris</a:t>
            </a:r>
          </a:p>
        </p:txBody>
      </p:sp>
    </p:spTree>
    <p:extLst>
      <p:ext uri="{BB962C8B-B14F-4D97-AF65-F5344CB8AC3E}">
        <p14:creationId xmlns:p14="http://schemas.microsoft.com/office/powerpoint/2010/main" val="311095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85A4282-143C-E1DA-33E2-1657358810E5}"/>
              </a:ext>
            </a:extLst>
          </p:cNvPr>
          <p:cNvSpPr>
            <a:spLocks noGrp="1"/>
          </p:cNvSpPr>
          <p:nvPr>
            <p:ph type="title"/>
          </p:nvPr>
        </p:nvSpPr>
        <p:spPr>
          <a:xfrm>
            <a:off x="838200" y="196109"/>
            <a:ext cx="10515600" cy="570750"/>
          </a:xfrm>
        </p:spPr>
        <p:txBody>
          <a:bodyPr>
            <a:noAutofit/>
          </a:bodyPr>
          <a:lstStyle/>
          <a:p>
            <a:pPr algn="ctr"/>
            <a:r>
              <a:rPr lang="lt-LT" sz="3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 maršruto trasos keitimas apimant Gubernijos stotelę</a:t>
            </a:r>
            <a:endParaRPr lang="en-GB" sz="3400" dirty="0"/>
          </a:p>
        </p:txBody>
      </p:sp>
      <p:sp>
        <p:nvSpPr>
          <p:cNvPr id="3" name="Turinio vietos rezervavimo ženklas 2">
            <a:extLst>
              <a:ext uri="{FF2B5EF4-FFF2-40B4-BE49-F238E27FC236}">
                <a16:creationId xmlns:a16="http://schemas.microsoft.com/office/drawing/2014/main" id="{7F7FA0D6-60EF-AA1E-A09E-18669260D076}"/>
              </a:ext>
            </a:extLst>
          </p:cNvPr>
          <p:cNvSpPr>
            <a:spLocks noGrp="1"/>
          </p:cNvSpPr>
          <p:nvPr>
            <p:ph idx="1"/>
          </p:nvPr>
        </p:nvSpPr>
        <p:spPr>
          <a:xfrm>
            <a:off x="265176" y="1114191"/>
            <a:ext cx="6574536" cy="4922226"/>
          </a:xfrm>
        </p:spPr>
        <p:txBody>
          <a:bodyPr>
            <a:normAutofit/>
          </a:bodyPr>
          <a:lstStyle/>
          <a:p>
            <a:pPr algn="just">
              <a:spcBef>
                <a:spcPts val="1100"/>
              </a:spcBef>
              <a:spcAft>
                <a:spcPts val="100"/>
              </a:spcAft>
            </a:pPr>
            <a:r>
              <a:rPr lang="lt-LT" sz="2200" dirty="0">
                <a:latin typeface="Times New Roman" panose="02020603050405020304" pitchFamily="18" charset="0"/>
                <a:cs typeface="Times New Roman" panose="02020603050405020304" pitchFamily="18" charset="0"/>
              </a:rPr>
              <a:t>23 maršruto trasos pakeitimas, įtraukiant Gubernijos stotelę, buvo įgyvendintas 2023 m. balandžio 1 d. Šio pakeitimo tikslas – pagerinti viešojo transporto pasiekiamumą keleiviams, gyvenantiems ar dirbantiems šalia Gubernijos stotelės.</a:t>
            </a:r>
          </a:p>
          <a:p>
            <a:pPr algn="just">
              <a:spcBef>
                <a:spcPts val="1100"/>
              </a:spcBef>
              <a:spcAft>
                <a:spcPts val="100"/>
              </a:spcAft>
            </a:pPr>
            <a:r>
              <a:rPr lang="lt-LT" sz="2200" dirty="0">
                <a:latin typeface="Times New Roman" panose="02020603050405020304" pitchFamily="18" charset="0"/>
                <a:cs typeface="Times New Roman" panose="02020603050405020304" pitchFamily="18" charset="0"/>
              </a:rPr>
              <a:t>165 keleiviai (93,2 %) išreiškė teigiamą nuomonę apie maršruto trasos keitimą.</a:t>
            </a:r>
          </a:p>
          <a:p>
            <a:pPr algn="just">
              <a:spcBef>
                <a:spcPts val="1100"/>
              </a:spcBef>
              <a:spcAft>
                <a:spcPts val="100"/>
              </a:spcAft>
            </a:pPr>
            <a:r>
              <a:rPr lang="lt-LT" sz="2200" dirty="0">
                <a:latin typeface="Times New Roman" panose="02020603050405020304" pitchFamily="18" charset="0"/>
                <a:cs typeface="Times New Roman" panose="02020603050405020304" pitchFamily="18" charset="0"/>
              </a:rPr>
              <a:t>Tik 12 respondentų (6,8 %) įvertino pakeitimą neigiamai. </a:t>
            </a:r>
          </a:p>
          <a:p>
            <a:pPr algn="just">
              <a:spcBef>
                <a:spcPts val="1100"/>
              </a:spcBef>
              <a:spcAft>
                <a:spcPts val="100"/>
              </a:spcAft>
            </a:pPr>
            <a:r>
              <a:rPr lang="lt-LT" sz="2200" dirty="0">
                <a:latin typeface="Times New Roman" panose="02020603050405020304" pitchFamily="18" charset="0"/>
                <a:cs typeface="Times New Roman" panose="02020603050405020304" pitchFamily="18" charset="0"/>
              </a:rPr>
              <a:t>Lyginant 2023 m. keleivių srautą su 2022 m., keleivių skaičius šiame maršrute išaugo 3 %, o 2024 m. palyginus su 2023 m. keleivių srautas padidėjo dar 0,8 %.</a:t>
            </a:r>
          </a:p>
          <a:p>
            <a:endParaRPr lang="en-GB" dirty="0"/>
          </a:p>
        </p:txBody>
      </p:sp>
      <p:pic>
        <p:nvPicPr>
          <p:cNvPr id="5" name="Paveikslėlis 4">
            <a:extLst>
              <a:ext uri="{FF2B5EF4-FFF2-40B4-BE49-F238E27FC236}">
                <a16:creationId xmlns:a16="http://schemas.microsoft.com/office/drawing/2014/main" id="{8D76ED00-1AE6-4A9A-756E-626A5BA2717C}"/>
              </a:ext>
            </a:extLst>
          </p:cNvPr>
          <p:cNvPicPr>
            <a:picLocks noChangeAspect="1"/>
          </p:cNvPicPr>
          <p:nvPr/>
        </p:nvPicPr>
        <p:blipFill>
          <a:blip r:embed="rId2"/>
          <a:stretch>
            <a:fillRect/>
          </a:stretch>
        </p:blipFill>
        <p:spPr>
          <a:xfrm>
            <a:off x="7037408" y="1114191"/>
            <a:ext cx="4889416" cy="4737003"/>
          </a:xfrm>
          <a:prstGeom prst="rect">
            <a:avLst/>
          </a:prstGeom>
        </p:spPr>
      </p:pic>
    </p:spTree>
    <p:extLst>
      <p:ext uri="{BB962C8B-B14F-4D97-AF65-F5344CB8AC3E}">
        <p14:creationId xmlns:p14="http://schemas.microsoft.com/office/powerpoint/2010/main" val="3008169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B3C7A70-2370-440D-5631-884D0C07CC70}"/>
              </a:ext>
            </a:extLst>
          </p:cNvPr>
          <p:cNvSpPr>
            <a:spLocks noGrp="1"/>
          </p:cNvSpPr>
          <p:nvPr>
            <p:ph type="title"/>
          </p:nvPr>
        </p:nvSpPr>
        <p:spPr>
          <a:xfrm>
            <a:off x="165100" y="334399"/>
            <a:ext cx="11861800" cy="600550"/>
          </a:xfrm>
        </p:spPr>
        <p:txBody>
          <a:bodyPr>
            <a:noAutofit/>
          </a:bodyPr>
          <a:lstStyle/>
          <a:p>
            <a:pPr algn="ctr"/>
            <a:r>
              <a:rPr lang="lt-LT" sz="3400" dirty="0">
                <a:latin typeface="Times New Roman" panose="02020603050405020304" pitchFamily="18" charset="0"/>
                <a:cs typeface="Times New Roman" panose="02020603050405020304" pitchFamily="18" charset="0"/>
              </a:rPr>
              <a:t>1 per Aviacijos g. maršruto trasos pratesimas </a:t>
            </a:r>
            <a:br>
              <a:rPr lang="lt-LT" sz="3400" dirty="0">
                <a:latin typeface="Times New Roman" panose="02020603050405020304" pitchFamily="18" charset="0"/>
                <a:cs typeface="Times New Roman" panose="02020603050405020304" pitchFamily="18" charset="0"/>
              </a:rPr>
            </a:br>
            <a:r>
              <a:rPr lang="lt-LT" sz="3400" dirty="0">
                <a:latin typeface="Times New Roman" panose="02020603050405020304" pitchFamily="18" charset="0"/>
                <a:cs typeface="Times New Roman" panose="02020603050405020304" pitchFamily="18" charset="0"/>
              </a:rPr>
              <a:t>iki Terminalo stotelės</a:t>
            </a:r>
            <a:endParaRPr lang="en-GB" sz="340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DE6C9842-300F-B6D8-0040-9DA4338115A7}"/>
              </a:ext>
            </a:extLst>
          </p:cNvPr>
          <p:cNvSpPr>
            <a:spLocks noGrp="1"/>
          </p:cNvSpPr>
          <p:nvPr>
            <p:ph idx="1"/>
          </p:nvPr>
        </p:nvSpPr>
        <p:spPr>
          <a:xfrm>
            <a:off x="320041" y="1563098"/>
            <a:ext cx="5650302" cy="4306656"/>
          </a:xfrm>
        </p:spPr>
        <p:txBody>
          <a:bodyPr>
            <a:normAutofit fontScale="92500" lnSpcReduction="10000"/>
          </a:bodyPr>
          <a:lstStyle/>
          <a:p>
            <a:pPr algn="just">
              <a:lnSpc>
                <a:spcPct val="100000"/>
              </a:lnSpc>
              <a:spcBef>
                <a:spcPts val="1100"/>
              </a:spcBef>
              <a:spcAft>
                <a:spcPts val="500"/>
              </a:spcAft>
            </a:pPr>
            <a:r>
              <a:rPr lang="lt-LT" sz="2400" dirty="0">
                <a:latin typeface="Times New Roman" panose="02020603050405020304" pitchFamily="18" charset="0"/>
                <a:cs typeface="Times New Roman" panose="02020603050405020304" pitchFamily="18" charset="0"/>
              </a:rPr>
              <a:t>1 maršruto pratęsimas per Aviacijos gatvę iki Terminalo stotelės buvo įgyvendintas 2023 m. balandžio 1 d. Šio pakeitimo tikslas – pagerinti viešojo transporto pasiekiamumą naujame pramonės rajone.</a:t>
            </a:r>
          </a:p>
          <a:p>
            <a:pPr algn="just">
              <a:lnSpc>
                <a:spcPct val="100000"/>
              </a:lnSpc>
              <a:spcBef>
                <a:spcPts val="1100"/>
              </a:spcBef>
              <a:spcAft>
                <a:spcPts val="500"/>
              </a:spcAft>
            </a:pPr>
            <a:r>
              <a:rPr lang="lt-LT" sz="2400" dirty="0">
                <a:latin typeface="Times New Roman" panose="02020603050405020304" pitchFamily="18" charset="0"/>
                <a:cs typeface="Times New Roman" panose="02020603050405020304" pitchFamily="18" charset="0"/>
              </a:rPr>
              <a:t>Iš tų, kurie renkasi šį  maršrutą, 188 keleiviai (92,2 %) įvertino pakeitimą teigiamai.</a:t>
            </a:r>
          </a:p>
          <a:p>
            <a:pPr algn="just">
              <a:lnSpc>
                <a:spcPct val="100000"/>
              </a:lnSpc>
              <a:spcBef>
                <a:spcPts val="1100"/>
              </a:spcBef>
              <a:spcAft>
                <a:spcPts val="500"/>
              </a:spcAft>
            </a:pPr>
            <a:r>
              <a:rPr lang="lt-LT" sz="2400" dirty="0">
                <a:latin typeface="Times New Roman" panose="02020603050405020304" pitchFamily="18" charset="0"/>
                <a:cs typeface="Times New Roman" panose="02020603050405020304" pitchFamily="18" charset="0"/>
              </a:rPr>
              <a:t>Tik 16 respondentų (7,8 %) šį pakeitimą įvertino neigiamai.</a:t>
            </a:r>
          </a:p>
          <a:p>
            <a:pPr algn="just">
              <a:lnSpc>
                <a:spcPct val="100000"/>
              </a:lnSpc>
              <a:spcBef>
                <a:spcPts val="1100"/>
              </a:spcBef>
              <a:spcAft>
                <a:spcPts val="500"/>
              </a:spcAft>
            </a:pPr>
            <a:r>
              <a:rPr lang="lt-LT" sz="2400" dirty="0">
                <a:latin typeface="Times New Roman" panose="02020603050405020304" pitchFamily="18" charset="0"/>
                <a:cs typeface="Times New Roman" panose="02020603050405020304" pitchFamily="18" charset="0"/>
              </a:rPr>
              <a:t>Remiantis keleivių statistika per reisą iki šių stotelių važiuoja 1-2 keleiviai.</a:t>
            </a:r>
          </a:p>
          <a:p>
            <a:pPr marL="0" indent="0">
              <a:lnSpc>
                <a:spcPct val="100000"/>
              </a:lnSpc>
              <a:spcAft>
                <a:spcPts val="600"/>
              </a:spcAft>
              <a:buNone/>
            </a:pPr>
            <a:endParaRPr lang="en-GB" sz="2400" dirty="0"/>
          </a:p>
        </p:txBody>
      </p:sp>
      <p:pic>
        <p:nvPicPr>
          <p:cNvPr id="5" name="Paveikslėlis 4">
            <a:extLst>
              <a:ext uri="{FF2B5EF4-FFF2-40B4-BE49-F238E27FC236}">
                <a16:creationId xmlns:a16="http://schemas.microsoft.com/office/drawing/2014/main" id="{92ADFA80-0355-94C5-076E-144F61FD8241}"/>
              </a:ext>
            </a:extLst>
          </p:cNvPr>
          <p:cNvPicPr>
            <a:picLocks noChangeAspect="1"/>
          </p:cNvPicPr>
          <p:nvPr/>
        </p:nvPicPr>
        <p:blipFill>
          <a:blip r:embed="rId2"/>
          <a:stretch>
            <a:fillRect/>
          </a:stretch>
        </p:blipFill>
        <p:spPr>
          <a:xfrm>
            <a:off x="6275346" y="1563098"/>
            <a:ext cx="5596613" cy="4493141"/>
          </a:xfrm>
          <a:prstGeom prst="rect">
            <a:avLst/>
          </a:prstGeom>
        </p:spPr>
      </p:pic>
    </p:spTree>
    <p:extLst>
      <p:ext uri="{BB962C8B-B14F-4D97-AF65-F5344CB8AC3E}">
        <p14:creationId xmlns:p14="http://schemas.microsoft.com/office/powerpoint/2010/main" val="2976433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F36BD4C-5E27-0850-0427-10CB798DA61E}"/>
              </a:ext>
            </a:extLst>
          </p:cNvPr>
          <p:cNvSpPr>
            <a:spLocks noGrp="1"/>
          </p:cNvSpPr>
          <p:nvPr>
            <p:ph type="title"/>
          </p:nvPr>
        </p:nvSpPr>
        <p:spPr>
          <a:xfrm>
            <a:off x="510209" y="329444"/>
            <a:ext cx="11171582" cy="583458"/>
          </a:xfrm>
        </p:spPr>
        <p:txBody>
          <a:bodyPr>
            <a:noAutofit/>
          </a:bodyPr>
          <a:lstStyle/>
          <a:p>
            <a:pPr algn="ctr"/>
            <a:r>
              <a:rPr lang="en-GB" sz="3400" dirty="0">
                <a:latin typeface="Times New Roman" panose="02020603050405020304" pitchFamily="18" charset="0"/>
                <a:cs typeface="Times New Roman" panose="02020603050405020304" pitchFamily="18" charset="0"/>
              </a:rPr>
              <a:t>P5 </a:t>
            </a:r>
            <a:r>
              <a:rPr lang="lt-LT" sz="3400" dirty="0">
                <a:latin typeface="Times New Roman" panose="02020603050405020304" pitchFamily="18" charset="0"/>
                <a:cs typeface="Times New Roman" panose="02020603050405020304" pitchFamily="18" charset="0"/>
              </a:rPr>
              <a:t>maršruto vertinimas</a:t>
            </a:r>
            <a:r>
              <a:rPr lang="en-GB" sz="3400" dirty="0">
                <a:latin typeface="Times New Roman" panose="02020603050405020304" pitchFamily="18" charset="0"/>
                <a:cs typeface="Times New Roman" panose="02020603050405020304" pitchFamily="18" charset="0"/>
              </a:rPr>
              <a:t> </a:t>
            </a:r>
            <a:br>
              <a:rPr lang="lt-LT" sz="3400" dirty="0">
                <a:latin typeface="Times New Roman" panose="02020603050405020304" pitchFamily="18" charset="0"/>
                <a:cs typeface="Times New Roman" panose="02020603050405020304" pitchFamily="18" charset="0"/>
              </a:rPr>
            </a:br>
            <a:r>
              <a:rPr lang="en-GB" sz="3400" dirty="0">
                <a:latin typeface="Times New Roman" panose="02020603050405020304" pitchFamily="18" charset="0"/>
                <a:cs typeface="Times New Roman" panose="02020603050405020304" pitchFamily="18" charset="0"/>
              </a:rPr>
              <a:t>(</a:t>
            </a:r>
            <a:r>
              <a:rPr lang="lt-LT" sz="3400" dirty="0">
                <a:latin typeface="Times New Roman" panose="02020603050405020304" pitchFamily="18" charset="0"/>
                <a:cs typeface="Times New Roman" panose="02020603050405020304" pitchFamily="18" charset="0"/>
              </a:rPr>
              <a:t>apjungti P5, P6 ir P7 maršrutai</a:t>
            </a:r>
            <a:r>
              <a:rPr lang="en-GB" sz="3400" dirty="0">
                <a:latin typeface="Times New Roman" panose="02020603050405020304" pitchFamily="18" charset="0"/>
                <a:cs typeface="Times New Roman" panose="02020603050405020304" pitchFamily="18" charset="0"/>
              </a:rPr>
              <a:t>)</a:t>
            </a:r>
          </a:p>
        </p:txBody>
      </p:sp>
      <p:sp>
        <p:nvSpPr>
          <p:cNvPr id="3" name="Turinio vietos rezervavimo ženklas 2">
            <a:extLst>
              <a:ext uri="{FF2B5EF4-FFF2-40B4-BE49-F238E27FC236}">
                <a16:creationId xmlns:a16="http://schemas.microsoft.com/office/drawing/2014/main" id="{3152C3FA-A401-B109-2CEB-1A50BF23AA8F}"/>
              </a:ext>
            </a:extLst>
          </p:cNvPr>
          <p:cNvSpPr>
            <a:spLocks noGrp="1"/>
          </p:cNvSpPr>
          <p:nvPr>
            <p:ph idx="1"/>
          </p:nvPr>
        </p:nvSpPr>
        <p:spPr>
          <a:xfrm>
            <a:off x="362783" y="1513795"/>
            <a:ext cx="5733217" cy="4230249"/>
          </a:xfrm>
        </p:spPr>
        <p:txBody>
          <a:bodyPr>
            <a:normAutofit fontScale="92500" lnSpcReduction="20000"/>
          </a:bodyPr>
          <a:lstStyle/>
          <a:p>
            <a:pPr algn="just">
              <a:lnSpc>
                <a:spcPct val="100000"/>
              </a:lnSpc>
              <a:spcBef>
                <a:spcPts val="0"/>
              </a:spcBef>
            </a:pPr>
            <a:r>
              <a:rPr lang="lt-LT" sz="2100" dirty="0">
                <a:latin typeface="Times New Roman" panose="02020603050405020304" pitchFamily="18" charset="0"/>
                <a:cs typeface="Times New Roman" panose="02020603050405020304" pitchFamily="18" charset="0"/>
              </a:rPr>
              <a:t>P5 maršruto pakeitimo tikslas buvo pagerinti viešojo transporto paslaugų kokybę ir patrauklumą, optimizuoti maršrutų tinklą bei sąnaudas.</a:t>
            </a:r>
          </a:p>
          <a:p>
            <a:pPr algn="just">
              <a:lnSpc>
                <a:spcPct val="100000"/>
              </a:lnSpc>
              <a:spcBef>
                <a:spcPts val="0"/>
              </a:spcBef>
            </a:pPr>
            <a:endParaRPr lang="lt-LT" sz="2100" dirty="0">
              <a:latin typeface="Times New Roman" panose="02020603050405020304" pitchFamily="18" charset="0"/>
              <a:cs typeface="Times New Roman" panose="02020603050405020304" pitchFamily="18" charset="0"/>
            </a:endParaRPr>
          </a:p>
          <a:p>
            <a:pPr algn="just">
              <a:lnSpc>
                <a:spcPct val="100000"/>
              </a:lnSpc>
              <a:spcBef>
                <a:spcPts val="0"/>
              </a:spcBef>
            </a:pPr>
            <a:r>
              <a:rPr lang="lt-LT" sz="2100" dirty="0">
                <a:latin typeface="Times New Roman" panose="02020603050405020304" pitchFamily="18" charset="0"/>
                <a:cs typeface="Times New Roman" panose="02020603050405020304" pitchFamily="18" charset="0"/>
              </a:rPr>
              <a:t>P5 maršruto pakeitimai įsigaliojo nuo 2023 m. balandžio 1 d. Nuo šios datos P5 maršrutas tapo žiediniu, apimančiu didesnę Medelyno ir Vijolių mikrorajonų dalį.</a:t>
            </a:r>
          </a:p>
          <a:p>
            <a:pPr algn="just">
              <a:lnSpc>
                <a:spcPct val="100000"/>
              </a:lnSpc>
              <a:spcBef>
                <a:spcPts val="0"/>
              </a:spcBef>
            </a:pPr>
            <a:endParaRPr lang="lt-LT" sz="21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Bef>
                <a:spcPts val="0"/>
              </a:spcBef>
            </a:pPr>
            <a:r>
              <a:rPr lang="lt-LT" sz="2100" b="0" dirty="0">
                <a:effectLst/>
                <a:latin typeface="Times New Roman" panose="02020603050405020304" pitchFamily="18" charset="0"/>
                <a:ea typeface="Times New Roman" panose="02020603050405020304" pitchFamily="18" charset="0"/>
                <a:cs typeface="Times New Roman" panose="02020603050405020304" pitchFamily="18" charset="0"/>
              </a:rPr>
              <a:t>148 respondentai (87,6 % iš visų važiuojančių šiuo maršrutu) </a:t>
            </a:r>
            <a:r>
              <a:rPr lang="lt-LT" sz="2100" dirty="0">
                <a:latin typeface="Times New Roman" panose="02020603050405020304" pitchFamily="18" charset="0"/>
                <a:ea typeface="Times New Roman" panose="02020603050405020304" pitchFamily="18" charset="0"/>
                <a:cs typeface="Times New Roman" panose="02020603050405020304" pitchFamily="18" charset="0"/>
              </a:rPr>
              <a:t>pakeitimą </a:t>
            </a:r>
            <a:r>
              <a:rPr lang="lt-LT" sz="2100" b="0" dirty="0">
                <a:effectLst/>
                <a:latin typeface="Times New Roman" panose="02020603050405020304" pitchFamily="18" charset="0"/>
                <a:ea typeface="Times New Roman" panose="02020603050405020304" pitchFamily="18" charset="0"/>
                <a:cs typeface="Times New Roman" panose="02020603050405020304" pitchFamily="18" charset="0"/>
              </a:rPr>
              <a:t>įvertino teigiamai</a:t>
            </a:r>
            <a:r>
              <a:rPr lang="lt-LT" sz="2100" dirty="0">
                <a:latin typeface="Times New Roman" panose="02020603050405020304" pitchFamily="18" charset="0"/>
                <a:ea typeface="Times New Roman" panose="02020603050405020304" pitchFamily="18" charset="0"/>
                <a:cs typeface="Times New Roman" panose="02020603050405020304" pitchFamily="18" charset="0"/>
              </a:rPr>
              <a:t>. Tai</a:t>
            </a:r>
            <a:r>
              <a:rPr lang="lt-LT" sz="2100" b="0" dirty="0">
                <a:effectLst/>
                <a:latin typeface="Times New Roman" panose="02020603050405020304" pitchFamily="18" charset="0"/>
                <a:ea typeface="Times New Roman" panose="02020603050405020304" pitchFamily="18" charset="0"/>
                <a:cs typeface="Times New Roman" panose="02020603050405020304" pitchFamily="18" charset="0"/>
              </a:rPr>
              <a:t> rodo, jog šis sprendimas daugumai keleivių buvo naudingas.</a:t>
            </a:r>
            <a:endParaRPr lang="en-GB" sz="2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0000"/>
              </a:lnSpc>
              <a:spcBef>
                <a:spcPts val="1200"/>
              </a:spcBef>
              <a:spcAft>
                <a:spcPts val="1200"/>
              </a:spcAft>
            </a:pPr>
            <a:r>
              <a:rPr lang="lt-LT" sz="2100" b="0" dirty="0">
                <a:effectLst/>
                <a:latin typeface="Times New Roman" panose="02020603050405020304" pitchFamily="18" charset="0"/>
                <a:ea typeface="Times New Roman" panose="02020603050405020304" pitchFamily="18" charset="0"/>
                <a:cs typeface="Times New Roman" panose="02020603050405020304" pitchFamily="18" charset="0"/>
              </a:rPr>
              <a:t>21 respondentas (12,4 % iš visų važiuojančių šiuo maršrutu) </a:t>
            </a:r>
            <a:r>
              <a:rPr lang="lt-LT" sz="2100" dirty="0">
                <a:latin typeface="Times New Roman" panose="02020603050405020304" pitchFamily="18" charset="0"/>
                <a:ea typeface="Times New Roman" panose="02020603050405020304" pitchFamily="18" charset="0"/>
                <a:cs typeface="Times New Roman" panose="02020603050405020304" pitchFamily="18" charset="0"/>
              </a:rPr>
              <a:t>pakeitimą </a:t>
            </a:r>
            <a:r>
              <a:rPr lang="lt-LT" sz="2100" b="0" dirty="0">
                <a:effectLst/>
                <a:latin typeface="Times New Roman" panose="02020603050405020304" pitchFamily="18" charset="0"/>
                <a:ea typeface="Times New Roman" panose="02020603050405020304" pitchFamily="18" charset="0"/>
                <a:cs typeface="Times New Roman" panose="02020603050405020304" pitchFamily="18" charset="0"/>
              </a:rPr>
              <a:t>įvertino neigiamai, tačiau tai yra nedidelis skaičius, lyginant su bendru teigiamų vertinimų skaičiumi.</a:t>
            </a:r>
            <a:endParaRPr lang="en-GB" sz="21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GB" dirty="0"/>
          </a:p>
        </p:txBody>
      </p:sp>
      <p:pic>
        <p:nvPicPr>
          <p:cNvPr id="5" name="Paveikslėlis 4">
            <a:extLst>
              <a:ext uri="{FF2B5EF4-FFF2-40B4-BE49-F238E27FC236}">
                <a16:creationId xmlns:a16="http://schemas.microsoft.com/office/drawing/2014/main" id="{5C54B348-2792-3D66-1CCC-35237DAE08C2}"/>
              </a:ext>
            </a:extLst>
          </p:cNvPr>
          <p:cNvPicPr>
            <a:picLocks noChangeAspect="1"/>
          </p:cNvPicPr>
          <p:nvPr/>
        </p:nvPicPr>
        <p:blipFill>
          <a:blip r:embed="rId2"/>
          <a:stretch>
            <a:fillRect/>
          </a:stretch>
        </p:blipFill>
        <p:spPr>
          <a:xfrm>
            <a:off x="6473569" y="1513795"/>
            <a:ext cx="5432007" cy="4468755"/>
          </a:xfrm>
          <a:prstGeom prst="rect">
            <a:avLst/>
          </a:prstGeom>
        </p:spPr>
      </p:pic>
    </p:spTree>
    <p:extLst>
      <p:ext uri="{BB962C8B-B14F-4D97-AF65-F5344CB8AC3E}">
        <p14:creationId xmlns:p14="http://schemas.microsoft.com/office/powerpoint/2010/main" val="426998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6958E2B-7EF2-8267-DEB8-1FDF33ECA7D6}"/>
              </a:ext>
            </a:extLst>
          </p:cNvPr>
          <p:cNvSpPr>
            <a:spLocks noGrp="1"/>
          </p:cNvSpPr>
          <p:nvPr>
            <p:ph type="title"/>
          </p:nvPr>
        </p:nvSpPr>
        <p:spPr>
          <a:xfrm>
            <a:off x="275162" y="230422"/>
            <a:ext cx="11641667" cy="532340"/>
          </a:xfrm>
        </p:spPr>
        <p:txBody>
          <a:bodyPr>
            <a:noAutofit/>
          </a:bodyPr>
          <a:lstStyle/>
          <a:p>
            <a:pPr algn="ctr"/>
            <a:r>
              <a:rPr lang="lt-LT" sz="3000" dirty="0">
                <a:latin typeface="Times New Roman" panose="02020603050405020304" pitchFamily="18" charset="0"/>
                <a:cs typeface="Times New Roman" panose="02020603050405020304" pitchFamily="18" charset="0"/>
              </a:rPr>
              <a:t>P5 maršruto keleivių ir ridos pokyčiai po P5, P6 ir P7 maršrutų apjungimo</a:t>
            </a:r>
          </a:p>
        </p:txBody>
      </p:sp>
      <p:sp>
        <p:nvSpPr>
          <p:cNvPr id="4" name="Rectangle 1">
            <a:extLst>
              <a:ext uri="{FF2B5EF4-FFF2-40B4-BE49-F238E27FC236}">
                <a16:creationId xmlns:a16="http://schemas.microsoft.com/office/drawing/2014/main" id="{6C47567C-4FF5-ABF2-C94E-6813F7E70099}"/>
              </a:ext>
            </a:extLst>
          </p:cNvPr>
          <p:cNvSpPr>
            <a:spLocks noGrp="1" noChangeArrowheads="1"/>
          </p:cNvSpPr>
          <p:nvPr>
            <p:ph idx="1"/>
          </p:nvPr>
        </p:nvSpPr>
        <p:spPr bwMode="auto">
          <a:xfrm>
            <a:off x="414032" y="958509"/>
            <a:ext cx="11363929" cy="1949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lnSpc>
                <a:spcPct val="100000"/>
              </a:lnSpc>
              <a:spcBef>
                <a:spcPts val="400"/>
              </a:spcBef>
              <a:spcAft>
                <a:spcPts val="400"/>
              </a:spcAft>
            </a:pPr>
            <a:r>
              <a:rPr kumimoji="0" lang="lt-LT" altLang="lt-LT" sz="19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Prieš apjungimą vidutinis keleivių skaičius per ketvirtį P5, P6 ir P7 maršrutuose siekė 3 016. Po apjungimo keleivių skaičius krito: 2023 m. II ketvirtį pervežta tik 2 586 keleiviai, o III ketvirtį – 2 141 keleivis. Tačiau nuo 2023 m. IV ketvirčio keleivių skaičius ėmė augti ir pasiekė vidutinį 3 632 keleivių per ketvirtį (2023 m. IV </a:t>
            </a:r>
            <a:r>
              <a:rPr kumimoji="0" lang="lt-LT" altLang="lt-LT" sz="19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ketv</a:t>
            </a:r>
            <a:r>
              <a:rPr kumimoji="0" lang="lt-LT" altLang="lt-LT" sz="19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2024 m. I ir II </a:t>
            </a:r>
            <a:r>
              <a:rPr kumimoji="0" lang="lt-LT" altLang="lt-LT" sz="190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ketv</a:t>
            </a:r>
            <a:r>
              <a:rPr kumimoji="0" lang="lt-LT" altLang="lt-LT" sz="19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Šiuo metu vidutiniškai per ketvirtį vežama 17 % daugiau keleivių nei iki sujungimo</a:t>
            </a:r>
            <a:r>
              <a:rPr lang="lt-LT" altLang="lt-LT" sz="1900" dirty="0">
                <a:latin typeface="Times New Roman" panose="02020603050405020304" pitchFamily="18" charset="0"/>
                <a:cs typeface="Times New Roman" panose="02020603050405020304" pitchFamily="18" charset="0"/>
              </a:rPr>
              <a:t>.</a:t>
            </a:r>
            <a:endParaRPr kumimoji="0" lang="en-US" altLang="lt-LT" sz="19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algn="just" eaLnBrk="0" fontAlgn="base" hangingPunct="0">
              <a:lnSpc>
                <a:spcPct val="100000"/>
              </a:lnSpc>
              <a:spcBef>
                <a:spcPts val="400"/>
              </a:spcBef>
              <a:spcAft>
                <a:spcPts val="400"/>
              </a:spcAft>
            </a:pPr>
            <a:r>
              <a:rPr lang="lt-LT" sz="1900" dirty="0">
                <a:latin typeface="Times New Roman" panose="02020603050405020304" pitchFamily="18" charset="0"/>
                <a:cs typeface="Times New Roman" panose="02020603050405020304" pitchFamily="18" charset="0"/>
              </a:rPr>
              <a:t>Maršrutų sujungimas leido sumažinti bendrą ridą 200 km per mėnesį, kas per metus sudaro apie 2400 km. Vertinant pinigine išraiška </a:t>
            </a:r>
            <a:r>
              <a:rPr lang="lt-LT" sz="1900">
                <a:latin typeface="Times New Roman" panose="02020603050405020304" pitchFamily="18" charset="0"/>
                <a:cs typeface="Times New Roman" panose="02020603050405020304" pitchFamily="18" charset="0"/>
              </a:rPr>
              <a:t>4864 Eur. </a:t>
            </a:r>
            <a:endParaRPr kumimoji="0" lang="lt-LT" altLang="lt-LT" sz="19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3" name="Paveikslėlis 2">
            <a:extLst>
              <a:ext uri="{FF2B5EF4-FFF2-40B4-BE49-F238E27FC236}">
                <a16:creationId xmlns:a16="http://schemas.microsoft.com/office/drawing/2014/main" id="{9170D835-5B52-B670-A7CF-6B4181A734E2}"/>
              </a:ext>
            </a:extLst>
          </p:cNvPr>
          <p:cNvPicPr>
            <a:picLocks noChangeAspect="1"/>
          </p:cNvPicPr>
          <p:nvPr/>
        </p:nvPicPr>
        <p:blipFill>
          <a:blip r:embed="rId2"/>
          <a:stretch>
            <a:fillRect/>
          </a:stretch>
        </p:blipFill>
        <p:spPr>
          <a:xfrm>
            <a:off x="414030" y="3103508"/>
            <a:ext cx="11363929" cy="2908044"/>
          </a:xfrm>
          <a:prstGeom prst="rect">
            <a:avLst/>
          </a:prstGeom>
        </p:spPr>
      </p:pic>
    </p:spTree>
    <p:extLst>
      <p:ext uri="{BB962C8B-B14F-4D97-AF65-F5344CB8AC3E}">
        <p14:creationId xmlns:p14="http://schemas.microsoft.com/office/powerpoint/2010/main" val="391884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188A447-1C02-20EA-16D9-4B55A5CF84F8}"/>
              </a:ext>
            </a:extLst>
          </p:cNvPr>
          <p:cNvSpPr>
            <a:spLocks noGrp="1"/>
          </p:cNvSpPr>
          <p:nvPr>
            <p:ph type="title"/>
          </p:nvPr>
        </p:nvSpPr>
        <p:spPr>
          <a:xfrm>
            <a:off x="655790" y="348464"/>
            <a:ext cx="10880419" cy="651824"/>
          </a:xfrm>
        </p:spPr>
        <p:txBody>
          <a:bodyPr>
            <a:noAutofit/>
          </a:bodyPr>
          <a:lstStyle/>
          <a:p>
            <a:pPr algn="ctr"/>
            <a:r>
              <a:rPr lang="lt-LT" sz="3200" dirty="0">
                <a:latin typeface="Times New Roman" panose="02020603050405020304" pitchFamily="18" charset="0"/>
                <a:cs typeface="Times New Roman" panose="02020603050405020304" pitchFamily="18" charset="0"/>
              </a:rPr>
              <a:t>4A maršruto trasos korekcija nukreipiant </a:t>
            </a:r>
            <a:br>
              <a:rPr lang="lt-LT" sz="3200" dirty="0">
                <a:latin typeface="Times New Roman" panose="02020603050405020304" pitchFamily="18" charset="0"/>
                <a:cs typeface="Times New Roman" panose="02020603050405020304" pitchFamily="18" charset="0"/>
              </a:rPr>
            </a:br>
            <a:r>
              <a:rPr lang="lt-LT" sz="3200" dirty="0">
                <a:latin typeface="Times New Roman" panose="02020603050405020304" pitchFamily="18" charset="0"/>
                <a:cs typeface="Times New Roman" panose="02020603050405020304" pitchFamily="18" charset="0"/>
              </a:rPr>
              <a:t>autobusą Dubijos gatve</a:t>
            </a:r>
          </a:p>
        </p:txBody>
      </p:sp>
      <p:sp>
        <p:nvSpPr>
          <p:cNvPr id="3" name="Turinio vietos rezervavimo ženklas 2">
            <a:extLst>
              <a:ext uri="{FF2B5EF4-FFF2-40B4-BE49-F238E27FC236}">
                <a16:creationId xmlns:a16="http://schemas.microsoft.com/office/drawing/2014/main" id="{50577491-BE56-324D-DC8C-C0C44BD9BE3F}"/>
              </a:ext>
            </a:extLst>
          </p:cNvPr>
          <p:cNvSpPr>
            <a:spLocks noGrp="1"/>
          </p:cNvSpPr>
          <p:nvPr>
            <p:ph idx="1"/>
          </p:nvPr>
        </p:nvSpPr>
        <p:spPr>
          <a:xfrm>
            <a:off x="321728" y="1576728"/>
            <a:ext cx="5411036" cy="4030672"/>
          </a:xfrm>
        </p:spPr>
        <p:txBody>
          <a:bodyPr>
            <a:normAutofit/>
          </a:bodyPr>
          <a:lstStyle/>
          <a:p>
            <a:pPr algn="just">
              <a:lnSpc>
                <a:spcPct val="100000"/>
              </a:lnSpc>
              <a:spcBef>
                <a:spcPts val="600"/>
              </a:spcBef>
              <a:spcAft>
                <a:spcPts val="200"/>
              </a:spcAft>
            </a:pPr>
            <a:r>
              <a:rPr lang="lt-LT" sz="2200" dirty="0">
                <a:latin typeface="Times New Roman" panose="02020603050405020304" pitchFamily="18" charset="0"/>
                <a:cs typeface="Times New Roman" panose="02020603050405020304" pitchFamily="18" charset="0"/>
              </a:rPr>
              <a:t>Tikslas - pagerinti susisiekimą su Šiaulių geležinkelio stotimi bei pagreitinti maršrutą.</a:t>
            </a:r>
          </a:p>
          <a:p>
            <a:pPr algn="just">
              <a:lnSpc>
                <a:spcPct val="100000"/>
              </a:lnSpc>
              <a:spcBef>
                <a:spcPts val="600"/>
              </a:spcBef>
              <a:spcAft>
                <a:spcPts val="200"/>
              </a:spcAft>
            </a:pPr>
            <a:r>
              <a:rPr lang="lt-LT" sz="2200" dirty="0">
                <a:latin typeface="Times New Roman" panose="02020603050405020304" pitchFamily="18" charset="0"/>
                <a:cs typeface="Times New Roman" panose="02020603050405020304" pitchFamily="18" charset="0"/>
              </a:rPr>
              <a:t>Įgyvendinimo data – 2023 m. lapkričio mėn.</a:t>
            </a:r>
          </a:p>
          <a:p>
            <a:pPr algn="just">
              <a:lnSpc>
                <a:spcPct val="100000"/>
              </a:lnSpc>
              <a:spcBef>
                <a:spcPts val="600"/>
              </a:spcBef>
              <a:spcAft>
                <a:spcPts val="200"/>
              </a:spcAft>
            </a:pPr>
            <a:r>
              <a:rPr lang="lt-LT" sz="2200" dirty="0">
                <a:latin typeface="Times New Roman" panose="02020603050405020304" pitchFamily="18" charset="0"/>
                <a:cs typeface="Times New Roman" panose="02020603050405020304" pitchFamily="18" charset="0"/>
              </a:rPr>
              <a:t>75 % (285 respondentai) pakeitimą įvertino teigiamai.</a:t>
            </a:r>
          </a:p>
          <a:p>
            <a:pPr algn="just">
              <a:lnSpc>
                <a:spcPct val="100000"/>
              </a:lnSpc>
              <a:spcBef>
                <a:spcPts val="600"/>
              </a:spcBef>
              <a:spcAft>
                <a:spcPts val="200"/>
              </a:spcAft>
            </a:pPr>
            <a:r>
              <a:rPr lang="lt-LT" sz="2200" dirty="0">
                <a:latin typeface="Times New Roman" panose="02020603050405020304" pitchFamily="18" charset="0"/>
                <a:cs typeface="Times New Roman" panose="02020603050405020304" pitchFamily="18" charset="0"/>
              </a:rPr>
              <a:t>25 % (95 respondentai) pakeitimą įvertino neigiamai.</a:t>
            </a:r>
          </a:p>
          <a:p>
            <a:pPr marL="0" indent="0" algn="just">
              <a:lnSpc>
                <a:spcPct val="100000"/>
              </a:lnSpc>
              <a:spcBef>
                <a:spcPts val="0"/>
              </a:spcBef>
              <a:spcAft>
                <a:spcPts val="200"/>
              </a:spcAft>
              <a:buNone/>
            </a:pPr>
            <a:endParaRPr lang="lt-LT" sz="2200" dirty="0">
              <a:latin typeface="Times New Roman" panose="02020603050405020304" pitchFamily="18" charset="0"/>
              <a:cs typeface="Times New Roman" panose="02020603050405020304" pitchFamily="18" charset="0"/>
            </a:endParaRPr>
          </a:p>
        </p:txBody>
      </p:sp>
      <p:pic>
        <p:nvPicPr>
          <p:cNvPr id="6" name="Paveikslėlis 5">
            <a:extLst>
              <a:ext uri="{FF2B5EF4-FFF2-40B4-BE49-F238E27FC236}">
                <a16:creationId xmlns:a16="http://schemas.microsoft.com/office/drawing/2014/main" id="{6001923A-917B-7DEC-ABB5-0C36DC0EFD0E}"/>
              </a:ext>
            </a:extLst>
          </p:cNvPr>
          <p:cNvPicPr>
            <a:picLocks noChangeAspect="1"/>
          </p:cNvPicPr>
          <p:nvPr/>
        </p:nvPicPr>
        <p:blipFill>
          <a:blip r:embed="rId2"/>
          <a:stretch>
            <a:fillRect/>
          </a:stretch>
        </p:blipFill>
        <p:spPr>
          <a:xfrm>
            <a:off x="5840805" y="1561032"/>
            <a:ext cx="6029467" cy="4249280"/>
          </a:xfrm>
          <a:prstGeom prst="rect">
            <a:avLst/>
          </a:prstGeom>
        </p:spPr>
      </p:pic>
    </p:spTree>
    <p:extLst>
      <p:ext uri="{BB962C8B-B14F-4D97-AF65-F5344CB8AC3E}">
        <p14:creationId xmlns:p14="http://schemas.microsoft.com/office/powerpoint/2010/main" val="3898634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F4CDEAD-BADF-5AA0-4DE0-D2E2C3981E07}"/>
              </a:ext>
            </a:extLst>
          </p:cNvPr>
          <p:cNvSpPr>
            <a:spLocks noGrp="1"/>
          </p:cNvSpPr>
          <p:nvPr>
            <p:ph type="title"/>
          </p:nvPr>
        </p:nvSpPr>
        <p:spPr>
          <a:xfrm>
            <a:off x="1024466" y="130382"/>
            <a:ext cx="10143067" cy="624842"/>
          </a:xfrm>
        </p:spPr>
        <p:txBody>
          <a:bodyPr>
            <a:normAutofit/>
          </a:bodyPr>
          <a:lstStyle/>
          <a:p>
            <a:pPr algn="ctr"/>
            <a:r>
              <a:rPr lang="lt-LT" sz="3400" dirty="0">
                <a:latin typeface="Times New Roman" panose="02020603050405020304" pitchFamily="18" charset="0"/>
                <a:cs typeface="Times New Roman" panose="02020603050405020304" pitchFamily="18" charset="0"/>
              </a:rPr>
              <a:t>4A maršruto keleivių dinamika ir reiso trukmė</a:t>
            </a:r>
          </a:p>
        </p:txBody>
      </p:sp>
      <p:sp>
        <p:nvSpPr>
          <p:cNvPr id="6" name="Pavadinimas 1">
            <a:extLst>
              <a:ext uri="{FF2B5EF4-FFF2-40B4-BE49-F238E27FC236}">
                <a16:creationId xmlns:a16="http://schemas.microsoft.com/office/drawing/2014/main" id="{CA1BF82D-D470-620E-7D00-A9CE0D719338}"/>
              </a:ext>
            </a:extLst>
          </p:cNvPr>
          <p:cNvSpPr txBox="1">
            <a:spLocks/>
          </p:cNvSpPr>
          <p:nvPr/>
        </p:nvSpPr>
        <p:spPr>
          <a:xfrm>
            <a:off x="112144" y="1138349"/>
            <a:ext cx="5811327" cy="487195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buFont typeface="Arial" panose="020B0604020202020204" pitchFamily="34" charset="0"/>
              <a:buChar char="•"/>
            </a:pPr>
            <a:endParaRPr lang="lt-LT" sz="22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lt-LT" sz="22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lt-LT" sz="22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lt-LT" sz="2200" dirty="0">
                <a:latin typeface="Times New Roman" panose="02020603050405020304" pitchFamily="18" charset="0"/>
                <a:cs typeface="Times New Roman" panose="02020603050405020304" pitchFamily="18" charset="0"/>
              </a:rPr>
              <a:t>Prieš 4A maršruto trasos pakeitimą per reisą buvo pervežama vidutiniškai 48 keleiviai, o po pakeitimo šis skaičius sumažėjo iki 37 keleivių – tai yra apie 11 keleivių mažiau.</a:t>
            </a:r>
          </a:p>
          <a:p>
            <a:pPr algn="just"/>
            <a:endParaRPr lang="lt-LT" sz="22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lt-LT" sz="2200" dirty="0">
                <a:latin typeface="Times New Roman" panose="02020603050405020304" pitchFamily="18" charset="0"/>
                <a:cs typeface="Times New Roman" panose="02020603050405020304" pitchFamily="18" charset="0"/>
              </a:rPr>
              <a:t>Po trasos pakeitimo 4A maršruto autobusas aptarnauja stoteles, esančias Dubijos ir Serbentų gatvėse (8 stotelės per reisą). Vidutiniškai per reisą šiose stotelėse įlipa 4 keleiviai, tai sudaro 11,6 </a:t>
            </a:r>
            <a:r>
              <a:rPr lang="en-US" sz="2200" dirty="0">
                <a:latin typeface="Times New Roman" panose="02020603050405020304" pitchFamily="18" charset="0"/>
                <a:cs typeface="Times New Roman" panose="02020603050405020304" pitchFamily="18" charset="0"/>
              </a:rPr>
              <a:t>% </a:t>
            </a:r>
            <a:r>
              <a:rPr lang="lt-LT" sz="2200" dirty="0">
                <a:latin typeface="Times New Roman" panose="02020603050405020304" pitchFamily="18" charset="0"/>
                <a:cs typeface="Times New Roman" panose="02020603050405020304" pitchFamily="18" charset="0"/>
              </a:rPr>
              <a:t>visų keleivių per reisą.</a:t>
            </a:r>
          </a:p>
          <a:p>
            <a:pPr algn="just"/>
            <a:endParaRPr lang="lt-LT" sz="22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lt-LT" sz="2200" dirty="0">
                <a:latin typeface="Times New Roman" panose="02020603050405020304" pitchFamily="18" charset="0"/>
                <a:cs typeface="Times New Roman" panose="02020603050405020304" pitchFamily="18" charset="0"/>
              </a:rPr>
              <a:t>Nors 4A maršrute keleivių srautas sumažėjo, tačiau stebimas srauto didėjimas kituose Pramonės gatve važiuojančiuose maršrutuose, t. y. 4, 10, 10A. </a:t>
            </a:r>
          </a:p>
          <a:p>
            <a:pPr marL="342900" indent="-342900" algn="just">
              <a:buFont typeface="Arial" panose="020B0604020202020204" pitchFamily="34" charset="0"/>
              <a:buChar char="•"/>
            </a:pPr>
            <a:endParaRPr lang="lt-LT" sz="22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lt-LT" sz="22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lt-LT" sz="22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lt-LT" sz="22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lt-LT" sz="22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lt-LT" sz="220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7E7A4ED-67A0-7C03-87DE-C76A8356AB08}"/>
              </a:ext>
            </a:extLst>
          </p:cNvPr>
          <p:cNvSpPr txBox="1"/>
          <p:nvPr/>
        </p:nvSpPr>
        <p:spPr>
          <a:xfrm>
            <a:off x="6236900" y="4456030"/>
            <a:ext cx="5512278" cy="1554272"/>
          </a:xfrm>
          <a:prstGeom prst="rect">
            <a:avLst/>
          </a:prstGeom>
          <a:noFill/>
        </p:spPr>
        <p:txBody>
          <a:bodyPr wrap="square" rtlCol="0">
            <a:spAutoFit/>
          </a:bodyPr>
          <a:lstStyle/>
          <a:p>
            <a:pPr algn="just">
              <a:spcBef>
                <a:spcPts val="300"/>
              </a:spcBef>
              <a:spcAft>
                <a:spcPts val="300"/>
              </a:spcAft>
            </a:pPr>
            <a:r>
              <a:rPr lang="lt-LT" sz="1800" b="1" dirty="0">
                <a:latin typeface="Times New Roman" panose="02020603050405020304" pitchFamily="18" charset="0"/>
                <a:cs typeface="Times New Roman" panose="02020603050405020304" pitchFamily="18" charset="0"/>
              </a:rPr>
              <a:t>Priemonės, siekiant pritraukti keleivius į 4A maršrutą:</a:t>
            </a:r>
            <a:endParaRPr lang="lt-LT" sz="1800" dirty="0">
              <a:latin typeface="Times New Roman" panose="02020603050405020304" pitchFamily="18" charset="0"/>
              <a:cs typeface="Times New Roman" panose="02020603050405020304" pitchFamily="18" charset="0"/>
            </a:endParaRPr>
          </a:p>
          <a:p>
            <a:pPr marL="342900" indent="-342900" algn="just">
              <a:spcBef>
                <a:spcPts val="300"/>
              </a:spcBef>
              <a:spcAft>
                <a:spcPts val="300"/>
              </a:spcAft>
              <a:buFont typeface="Arial" panose="020B0604020202020204" pitchFamily="34" charset="0"/>
              <a:buChar char="•"/>
            </a:pPr>
            <a:r>
              <a:rPr lang="lt-LT" sz="1800" dirty="0">
                <a:latin typeface="Times New Roman" panose="02020603050405020304" pitchFamily="18" charset="0"/>
                <a:cs typeface="Times New Roman" panose="02020603050405020304" pitchFamily="18" charset="0"/>
              </a:rPr>
              <a:t>Naujų stotelių įrengimas ties Poškos gatve ir ties Serbentų- Dubijos gatvių sankryža kryptimi „Šiaulių malūnas“ – Medelyno žiedas</a:t>
            </a:r>
            <a:r>
              <a:rPr lang="en-US" sz="1800" dirty="0">
                <a:latin typeface="Times New Roman" panose="02020603050405020304" pitchFamily="18" charset="0"/>
                <a:cs typeface="Times New Roman" panose="02020603050405020304" pitchFamily="18" charset="0"/>
              </a:rPr>
              <a:t>.</a:t>
            </a:r>
            <a:endParaRPr lang="lt-LT" sz="1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B422F68-0011-FCE0-F9FE-5E5D13F2A1AF}"/>
              </a:ext>
            </a:extLst>
          </p:cNvPr>
          <p:cNvSpPr txBox="1"/>
          <p:nvPr/>
        </p:nvSpPr>
        <p:spPr>
          <a:xfrm>
            <a:off x="6300563" y="1138349"/>
            <a:ext cx="5384952" cy="3259830"/>
          </a:xfrm>
          <a:prstGeom prst="rect">
            <a:avLst/>
          </a:prstGeom>
          <a:noFill/>
        </p:spPr>
        <p:txBody>
          <a:bodyPr wrap="square">
            <a:spAutoFit/>
          </a:bodyPr>
          <a:lstStyle/>
          <a:p>
            <a:pPr>
              <a:spcBef>
                <a:spcPts val="300"/>
              </a:spcBef>
              <a:spcAft>
                <a:spcPts val="300"/>
              </a:spcAft>
            </a:pPr>
            <a:r>
              <a:rPr lang="lt-LT" b="1" dirty="0">
                <a:latin typeface="Times New Roman" panose="02020603050405020304" pitchFamily="18" charset="0"/>
                <a:cs typeface="Times New Roman" panose="02020603050405020304" pitchFamily="18" charset="0"/>
              </a:rPr>
              <a:t>Kelionės laiko palyginimas:</a:t>
            </a:r>
            <a:endParaRPr lang="lt-LT" dirty="0">
              <a:latin typeface="Times New Roman" panose="02020603050405020304" pitchFamily="18" charset="0"/>
              <a:cs typeface="Times New Roman" panose="02020603050405020304" pitchFamily="18" charset="0"/>
            </a:endParaRPr>
          </a:p>
          <a:p>
            <a:pPr marL="342900" indent="-342900">
              <a:spcBef>
                <a:spcPts val="300"/>
              </a:spcBef>
              <a:spcAft>
                <a:spcPts val="300"/>
              </a:spcAft>
              <a:buFont typeface="Arial" panose="020B0604020202020204" pitchFamily="34" charset="0"/>
              <a:buChar char="•"/>
            </a:pPr>
            <a:r>
              <a:rPr lang="lt-LT" b="1" dirty="0">
                <a:latin typeface="Times New Roman" panose="02020603050405020304" pitchFamily="18" charset="0"/>
                <a:cs typeface="Times New Roman" panose="02020603050405020304" pitchFamily="18" charset="0"/>
              </a:rPr>
              <a:t>Medelyno žiedas – Šiaulių malūnas:</a:t>
            </a:r>
            <a:endParaRPr lang="lt-LT" dirty="0">
              <a:latin typeface="Times New Roman" panose="02020603050405020304" pitchFamily="18" charset="0"/>
              <a:cs typeface="Times New Roman" panose="02020603050405020304" pitchFamily="18" charset="0"/>
            </a:endParaRPr>
          </a:p>
          <a:p>
            <a:pPr marL="800100" lvl="1" indent="-342900">
              <a:spcBef>
                <a:spcPts val="300"/>
              </a:spcBef>
              <a:spcAft>
                <a:spcPts val="300"/>
              </a:spcAft>
              <a:buFont typeface="Wingdings" panose="05000000000000000000" pitchFamily="2" charset="2"/>
              <a:buChar char="ü"/>
            </a:pPr>
            <a:r>
              <a:rPr lang="lt-LT" dirty="0">
                <a:latin typeface="Times New Roman" panose="02020603050405020304" pitchFamily="18" charset="0"/>
                <a:cs typeface="Times New Roman" panose="02020603050405020304" pitchFamily="18" charset="0"/>
              </a:rPr>
              <a:t>Senoji trasa: 42–51 min.</a:t>
            </a:r>
          </a:p>
          <a:p>
            <a:pPr marL="742950" lvl="1" indent="-285750">
              <a:spcBef>
                <a:spcPts val="300"/>
              </a:spcBef>
              <a:spcAft>
                <a:spcPts val="300"/>
              </a:spcAft>
              <a:buFont typeface="Wingdings" panose="05000000000000000000" pitchFamily="2" charset="2"/>
              <a:buChar char="ü"/>
            </a:pPr>
            <a:r>
              <a:rPr lang="lt-LT" dirty="0">
                <a:latin typeface="Times New Roman" panose="02020603050405020304" pitchFamily="18" charset="0"/>
                <a:cs typeface="Times New Roman" panose="02020603050405020304" pitchFamily="18" charset="0"/>
              </a:rPr>
              <a:t>Naujoji trasa: 40–49 min.</a:t>
            </a:r>
          </a:p>
          <a:p>
            <a:pPr marL="742950" lvl="1" indent="-285750">
              <a:spcBef>
                <a:spcPts val="300"/>
              </a:spcBef>
              <a:spcAft>
                <a:spcPts val="300"/>
              </a:spcAft>
              <a:buFont typeface="Wingdings" panose="05000000000000000000" pitchFamily="2" charset="2"/>
              <a:buChar char="ü"/>
            </a:pPr>
            <a:r>
              <a:rPr lang="lt-LT" dirty="0">
                <a:latin typeface="Times New Roman" panose="02020603050405020304" pitchFamily="18" charset="0"/>
                <a:cs typeface="Times New Roman" panose="02020603050405020304" pitchFamily="18" charset="0"/>
              </a:rPr>
              <a:t>Važiavimo trukmė sutrumpėjo ~2-4 min.</a:t>
            </a:r>
          </a:p>
          <a:p>
            <a:pPr marL="342900" indent="-342900">
              <a:spcBef>
                <a:spcPts val="300"/>
              </a:spcBef>
              <a:spcAft>
                <a:spcPts val="300"/>
              </a:spcAft>
              <a:buFont typeface="Arial" panose="020B0604020202020204" pitchFamily="34" charset="0"/>
              <a:buChar char="•"/>
            </a:pPr>
            <a:r>
              <a:rPr lang="lt-LT" b="1" dirty="0">
                <a:latin typeface="Times New Roman" panose="02020603050405020304" pitchFamily="18" charset="0"/>
                <a:cs typeface="Times New Roman" panose="02020603050405020304" pitchFamily="18" charset="0"/>
              </a:rPr>
              <a:t>Šiaulių malūnas – Medelyno žiedas:</a:t>
            </a:r>
            <a:endParaRPr lang="lt-LT" dirty="0">
              <a:latin typeface="Times New Roman" panose="02020603050405020304" pitchFamily="18" charset="0"/>
              <a:cs typeface="Times New Roman" panose="02020603050405020304" pitchFamily="18" charset="0"/>
            </a:endParaRPr>
          </a:p>
          <a:p>
            <a:pPr marL="742950" lvl="1" indent="-285750">
              <a:spcBef>
                <a:spcPts val="300"/>
              </a:spcBef>
              <a:spcAft>
                <a:spcPts val="300"/>
              </a:spcAft>
              <a:buFont typeface="Wingdings" panose="05000000000000000000" pitchFamily="2" charset="2"/>
              <a:buChar char="ü"/>
            </a:pPr>
            <a:r>
              <a:rPr lang="lt-LT" dirty="0">
                <a:latin typeface="Times New Roman" panose="02020603050405020304" pitchFamily="18" charset="0"/>
                <a:cs typeface="Times New Roman" panose="02020603050405020304" pitchFamily="18" charset="0"/>
              </a:rPr>
              <a:t>Senoji trasa: 44–52 min.</a:t>
            </a:r>
          </a:p>
          <a:p>
            <a:pPr marL="742950" lvl="1" indent="-285750">
              <a:spcBef>
                <a:spcPts val="300"/>
              </a:spcBef>
              <a:spcAft>
                <a:spcPts val="300"/>
              </a:spcAft>
              <a:buFont typeface="Wingdings" panose="05000000000000000000" pitchFamily="2" charset="2"/>
              <a:buChar char="ü"/>
            </a:pPr>
            <a:r>
              <a:rPr lang="lt-LT" dirty="0">
                <a:latin typeface="Times New Roman" panose="02020603050405020304" pitchFamily="18" charset="0"/>
                <a:cs typeface="Times New Roman" panose="02020603050405020304" pitchFamily="18" charset="0"/>
              </a:rPr>
              <a:t>Naujoji trasa: 42–50 min.</a:t>
            </a:r>
          </a:p>
          <a:p>
            <a:pPr marL="742950" lvl="1" indent="-285750">
              <a:spcBef>
                <a:spcPts val="300"/>
              </a:spcBef>
              <a:spcAft>
                <a:spcPts val="300"/>
              </a:spcAft>
              <a:buFont typeface="Wingdings" panose="05000000000000000000" pitchFamily="2" charset="2"/>
              <a:buChar char="ü"/>
            </a:pPr>
            <a:r>
              <a:rPr lang="lt-LT" dirty="0">
                <a:latin typeface="Times New Roman" panose="02020603050405020304" pitchFamily="18" charset="0"/>
                <a:cs typeface="Times New Roman" panose="02020603050405020304" pitchFamily="18" charset="0"/>
              </a:rPr>
              <a:t>Važiavimo trukmė sutrumpėjo ~2-3 min.</a:t>
            </a:r>
          </a:p>
        </p:txBody>
      </p:sp>
      <p:cxnSp>
        <p:nvCxnSpPr>
          <p:cNvPr id="5" name="Tiesioji jungtis 4">
            <a:extLst>
              <a:ext uri="{FF2B5EF4-FFF2-40B4-BE49-F238E27FC236}">
                <a16:creationId xmlns:a16="http://schemas.microsoft.com/office/drawing/2014/main" id="{73DDB210-CC57-4393-4E8B-6E875D275BC7}"/>
              </a:ext>
            </a:extLst>
          </p:cNvPr>
          <p:cNvCxnSpPr/>
          <p:nvPr/>
        </p:nvCxnSpPr>
        <p:spPr>
          <a:xfrm>
            <a:off x="6096000" y="886968"/>
            <a:ext cx="0" cy="5123334"/>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95412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5E99992-7050-649C-0F00-7DF1270DC9FB}"/>
              </a:ext>
            </a:extLst>
          </p:cNvPr>
          <p:cNvSpPr>
            <a:spLocks noGrp="1"/>
          </p:cNvSpPr>
          <p:nvPr>
            <p:ph type="title"/>
          </p:nvPr>
        </p:nvSpPr>
        <p:spPr>
          <a:xfrm>
            <a:off x="838200" y="154276"/>
            <a:ext cx="10515600" cy="541324"/>
          </a:xfrm>
        </p:spPr>
        <p:txBody>
          <a:bodyPr>
            <a:noAutofit/>
          </a:bodyPr>
          <a:lstStyle/>
          <a:p>
            <a:pPr algn="ctr"/>
            <a:r>
              <a:rPr lang="lt-LT" sz="3400" dirty="0">
                <a:latin typeface="Times New Roman" panose="02020603050405020304" pitchFamily="18" charset="0"/>
                <a:cs typeface="Times New Roman" panose="02020603050405020304" pitchFamily="18" charset="0"/>
              </a:rPr>
              <a:t>Veiksniai, skatinantys viešojo transporto pasirinkimą</a:t>
            </a:r>
            <a:endParaRPr lang="lt-LT" sz="3400" dirty="0"/>
          </a:p>
        </p:txBody>
      </p:sp>
      <p:sp>
        <p:nvSpPr>
          <p:cNvPr id="3" name="Turinio vietos rezervavimo ženklas 6">
            <a:extLst>
              <a:ext uri="{FF2B5EF4-FFF2-40B4-BE49-F238E27FC236}">
                <a16:creationId xmlns:a16="http://schemas.microsoft.com/office/drawing/2014/main" id="{2FC7E813-1D48-A134-E170-EA57092AF9A9}"/>
              </a:ext>
            </a:extLst>
          </p:cNvPr>
          <p:cNvSpPr>
            <a:spLocks noGrp="1"/>
          </p:cNvSpPr>
          <p:nvPr>
            <p:ph idx="1"/>
          </p:nvPr>
        </p:nvSpPr>
        <p:spPr>
          <a:xfrm>
            <a:off x="519009" y="944594"/>
            <a:ext cx="11153981" cy="1765450"/>
          </a:xfrm>
        </p:spPr>
        <p:txBody>
          <a:bodyPr>
            <a:normAutofit fontScale="92500" lnSpcReduction="10000"/>
          </a:bodyPr>
          <a:lstStyle/>
          <a:p>
            <a:pPr algn="just">
              <a:lnSpc>
                <a:spcPct val="110000"/>
              </a:lnSpc>
              <a:spcAft>
                <a:spcPts val="100"/>
              </a:spcAft>
            </a:pPr>
            <a:r>
              <a:rPr lang="lt-LT" sz="2200" dirty="0">
                <a:latin typeface="Times New Roman" panose="02020603050405020304" pitchFamily="18" charset="0"/>
                <a:cs typeface="Times New Roman" panose="02020603050405020304" pitchFamily="18" charset="0"/>
              </a:rPr>
              <a:t>Anketoje respondentams buvo pateiktas klausimas: „Kas, Jūsų nuomone, turėtų būti patobulinta viešajame transporte, kad dažniau jį rinktumėtės kaip pagrindinę transporto priemonę mieste? Nurodykite savo motyvus.“ Respondentai galėjo pasirinkti kelis atsakymų variantus arba įrašyti savo pasiūlymus</a:t>
            </a:r>
            <a:r>
              <a:rPr lang="en-US" sz="2200" dirty="0">
                <a:latin typeface="Times New Roman" panose="02020603050405020304" pitchFamily="18" charset="0"/>
                <a:cs typeface="Times New Roman" panose="02020603050405020304" pitchFamily="18" charset="0"/>
              </a:rPr>
              <a:t>.</a:t>
            </a:r>
            <a:endParaRPr lang="lt-LT" sz="2200" dirty="0">
              <a:latin typeface="Times New Roman" panose="02020603050405020304" pitchFamily="18" charset="0"/>
              <a:cs typeface="Times New Roman" panose="02020603050405020304" pitchFamily="18" charset="0"/>
            </a:endParaRPr>
          </a:p>
          <a:p>
            <a:pPr algn="just">
              <a:lnSpc>
                <a:spcPct val="110000"/>
              </a:lnSpc>
              <a:spcAft>
                <a:spcPts val="100"/>
              </a:spcAft>
            </a:pPr>
            <a:r>
              <a:rPr lang="lt-LT" sz="2200" dirty="0">
                <a:latin typeface="Times New Roman" panose="02020603050405020304" pitchFamily="18" charset="0"/>
                <a:cs typeface="Times New Roman" panose="02020603050405020304" pitchFamily="18" charset="0"/>
              </a:rPr>
              <a:t>15 respondentų (1</a:t>
            </a:r>
            <a:r>
              <a:rPr lang="en-US" sz="2200" dirty="0">
                <a:latin typeface="Times New Roman" panose="02020603050405020304" pitchFamily="18" charset="0"/>
                <a:cs typeface="Times New Roman" panose="02020603050405020304" pitchFamily="18" charset="0"/>
              </a:rPr>
              <a:t>,</a:t>
            </a:r>
            <a:r>
              <a:rPr lang="lt-LT" sz="2200" dirty="0">
                <a:latin typeface="Times New Roman" panose="02020603050405020304" pitchFamily="18" charset="0"/>
                <a:cs typeface="Times New Roman" panose="02020603050405020304" pitchFamily="18" charset="0"/>
              </a:rPr>
              <a:t>4</a:t>
            </a:r>
            <a:r>
              <a:rPr lang="en-US" sz="2200" dirty="0">
                <a:latin typeface="Times New Roman" panose="02020603050405020304" pitchFamily="18" charset="0"/>
                <a:cs typeface="Times New Roman" panose="02020603050405020304" pitchFamily="18" charset="0"/>
              </a:rPr>
              <a:t> </a:t>
            </a:r>
            <a:r>
              <a:rPr lang="lt-LT" sz="2200" dirty="0">
                <a:latin typeface="Times New Roman" panose="02020603050405020304" pitchFamily="18" charset="0"/>
                <a:cs typeface="Times New Roman" panose="02020603050405020304" pitchFamily="18" charset="0"/>
              </a:rPr>
              <a:t>%) įrašė savo papildomą pastabą, nurodydami, kad viena iš pagrindinių problemų yra autobusai be kondicionierių vasarą.</a:t>
            </a:r>
          </a:p>
        </p:txBody>
      </p:sp>
      <p:pic>
        <p:nvPicPr>
          <p:cNvPr id="5" name="Paveikslėlis 4">
            <a:extLst>
              <a:ext uri="{FF2B5EF4-FFF2-40B4-BE49-F238E27FC236}">
                <a16:creationId xmlns:a16="http://schemas.microsoft.com/office/drawing/2014/main" id="{609E3156-D446-4F7D-2CFF-6EBF8B52248B}"/>
              </a:ext>
            </a:extLst>
          </p:cNvPr>
          <p:cNvPicPr>
            <a:picLocks noChangeAspect="1"/>
          </p:cNvPicPr>
          <p:nvPr/>
        </p:nvPicPr>
        <p:blipFill>
          <a:blip r:embed="rId2"/>
          <a:stretch>
            <a:fillRect/>
          </a:stretch>
        </p:blipFill>
        <p:spPr>
          <a:xfrm>
            <a:off x="85724" y="2828744"/>
            <a:ext cx="12020550" cy="2638425"/>
          </a:xfrm>
          <a:prstGeom prst="rect">
            <a:avLst/>
          </a:prstGeom>
        </p:spPr>
      </p:pic>
    </p:spTree>
    <p:extLst>
      <p:ext uri="{BB962C8B-B14F-4D97-AF65-F5344CB8AC3E}">
        <p14:creationId xmlns:p14="http://schemas.microsoft.com/office/powerpoint/2010/main" val="1408573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ED872DA7-3F10-127D-9AB3-5A130539F43F}"/>
              </a:ext>
            </a:extLst>
          </p:cNvPr>
          <p:cNvSpPr>
            <a:spLocks noGrp="1"/>
          </p:cNvSpPr>
          <p:nvPr>
            <p:ph idx="1"/>
          </p:nvPr>
        </p:nvSpPr>
        <p:spPr>
          <a:xfrm>
            <a:off x="288898" y="290636"/>
            <a:ext cx="7058025" cy="5426352"/>
          </a:xfrm>
        </p:spPr>
        <p:txBody>
          <a:bodyPr>
            <a:normAutofit fontScale="85000" lnSpcReduction="20000"/>
          </a:bodyPr>
          <a:lstStyle/>
          <a:p>
            <a:pPr marL="0" indent="0" algn="just">
              <a:lnSpc>
                <a:spcPct val="110000"/>
              </a:lnSpc>
              <a:spcAft>
                <a:spcPts val="600"/>
              </a:spcAft>
              <a:buNone/>
            </a:pPr>
            <a:r>
              <a:rPr lang="lt-LT" sz="2900" b="1" dirty="0">
                <a:latin typeface="Times New Roman" panose="02020603050405020304" pitchFamily="18" charset="0"/>
                <a:cs typeface="Times New Roman" panose="02020603050405020304" pitchFamily="18" charset="0"/>
              </a:rPr>
              <a:t>Keleivių nuomonė, kurios sritys turi būti stiprinamos siekiant pritraukti daugiau keleivių į viešąjį transportą:</a:t>
            </a:r>
          </a:p>
          <a:p>
            <a:pPr marL="0" indent="0" algn="just">
              <a:lnSpc>
                <a:spcPct val="110000"/>
              </a:lnSpc>
              <a:spcAft>
                <a:spcPts val="600"/>
              </a:spcAft>
              <a:buNone/>
            </a:pPr>
            <a:endParaRPr lang="lt-LT" sz="2900" dirty="0">
              <a:latin typeface="Times New Roman" panose="02020603050405020304" pitchFamily="18" charset="0"/>
              <a:cs typeface="Times New Roman" panose="02020603050405020304" pitchFamily="18" charset="0"/>
            </a:endParaRPr>
          </a:p>
          <a:p>
            <a:pPr algn="just">
              <a:lnSpc>
                <a:spcPct val="110000"/>
              </a:lnSpc>
              <a:spcAft>
                <a:spcPts val="600"/>
              </a:spcAft>
            </a:pPr>
            <a:r>
              <a:rPr lang="lt-LT" dirty="0">
                <a:latin typeface="Times New Roman" panose="02020603050405020304" pitchFamily="18" charset="0"/>
                <a:cs typeface="Times New Roman" panose="02020603050405020304" pitchFamily="18" charset="0"/>
              </a:rPr>
              <a:t>Dažnesni autobusų reisai, ypač ne piko valandomis, vakarais ir savaitgaliais</a:t>
            </a:r>
            <a:r>
              <a:rPr lang="en-US" dirty="0">
                <a:latin typeface="Times New Roman" panose="02020603050405020304" pitchFamily="18" charset="0"/>
                <a:cs typeface="Times New Roman" panose="02020603050405020304" pitchFamily="18" charset="0"/>
              </a:rPr>
              <a:t>.</a:t>
            </a:r>
            <a:endParaRPr lang="lt-LT" dirty="0">
              <a:latin typeface="Times New Roman" panose="02020603050405020304" pitchFamily="18" charset="0"/>
              <a:cs typeface="Times New Roman" panose="02020603050405020304" pitchFamily="18" charset="0"/>
            </a:endParaRPr>
          </a:p>
          <a:p>
            <a:pPr algn="just">
              <a:lnSpc>
                <a:spcPct val="110000"/>
              </a:lnSpc>
              <a:spcAft>
                <a:spcPts val="600"/>
              </a:spcAft>
            </a:pPr>
            <a:r>
              <a:rPr lang="lt-LT" dirty="0">
                <a:latin typeface="Times New Roman" panose="02020603050405020304" pitchFamily="18" charset="0"/>
                <a:cs typeface="Times New Roman" panose="02020603050405020304" pitchFamily="18" charset="0"/>
              </a:rPr>
              <a:t>Komfortas kelionės metu (nauji, švarūs ir modernūs autobusai su šildymo ir kondicionavimo sistemomis).</a:t>
            </a:r>
          </a:p>
          <a:p>
            <a:pPr algn="just">
              <a:lnSpc>
                <a:spcPct val="110000"/>
              </a:lnSpc>
              <a:spcAft>
                <a:spcPts val="600"/>
              </a:spcAft>
            </a:pPr>
            <a:r>
              <a:rPr lang="lt-LT" dirty="0">
                <a:latin typeface="Times New Roman" panose="02020603050405020304" pitchFamily="18" charset="0"/>
                <a:cs typeface="Times New Roman" panose="02020603050405020304" pitchFamily="18" charset="0"/>
              </a:rPr>
              <a:t>Vairuotojų konduktorių ir kontrolės darbuotojų bendravimo kultūra.</a:t>
            </a:r>
          </a:p>
          <a:p>
            <a:pPr algn="just">
              <a:lnSpc>
                <a:spcPct val="110000"/>
              </a:lnSpc>
              <a:spcAft>
                <a:spcPts val="600"/>
              </a:spcAft>
            </a:pPr>
            <a:r>
              <a:rPr lang="lt-LT" dirty="0">
                <a:latin typeface="Times New Roman" panose="02020603050405020304" pitchFamily="18" charset="0"/>
                <a:cs typeface="Times New Roman" panose="02020603050405020304" pitchFamily="18" charset="0"/>
              </a:rPr>
              <a:t>Keleivių kultūra</a:t>
            </a:r>
            <a:r>
              <a:rPr lang="en-US" dirty="0">
                <a:latin typeface="Times New Roman" panose="02020603050405020304" pitchFamily="18" charset="0"/>
                <a:cs typeface="Times New Roman" panose="02020603050405020304" pitchFamily="18" charset="0"/>
              </a:rPr>
              <a:t> </a:t>
            </a:r>
            <a:r>
              <a:rPr lang="lt-LT" dirty="0">
                <a:latin typeface="Times New Roman" panose="02020603050405020304" pitchFamily="18" charset="0"/>
                <a:cs typeface="Times New Roman" panose="02020603050405020304" pitchFamily="18" charset="0"/>
              </a:rPr>
              <a:t>(apsvaigusių ar agresyvių keleivių suvaldymas).</a:t>
            </a:r>
          </a:p>
        </p:txBody>
      </p:sp>
      <p:pic>
        <p:nvPicPr>
          <p:cNvPr id="4" name="Paveikslėlis 3" descr="Paveikslėlis, kuriame yra lauko, dangus, transporto priemonė, Sausumos transporto priemonė&#10;&#10;Automatiškai sugeneruotas aprašymas">
            <a:extLst>
              <a:ext uri="{FF2B5EF4-FFF2-40B4-BE49-F238E27FC236}">
                <a16:creationId xmlns:a16="http://schemas.microsoft.com/office/drawing/2014/main" id="{F8DE5E2E-6528-E990-D08E-2F465324C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4275" y="219074"/>
            <a:ext cx="4530198" cy="5839207"/>
          </a:xfrm>
          <a:prstGeom prst="rect">
            <a:avLst/>
          </a:prstGeom>
        </p:spPr>
      </p:pic>
    </p:spTree>
    <p:extLst>
      <p:ext uri="{BB962C8B-B14F-4D97-AF65-F5344CB8AC3E}">
        <p14:creationId xmlns:p14="http://schemas.microsoft.com/office/powerpoint/2010/main" val="769663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B4D312-9F58-B758-7C98-C2FA2B4555CA}"/>
              </a:ext>
            </a:extLst>
          </p:cNvPr>
          <p:cNvSpPr txBox="1"/>
          <p:nvPr/>
        </p:nvSpPr>
        <p:spPr>
          <a:xfrm>
            <a:off x="1044314" y="360756"/>
            <a:ext cx="5840083" cy="707886"/>
          </a:xfrm>
          <a:prstGeom prst="rect">
            <a:avLst/>
          </a:prstGeom>
          <a:noFill/>
        </p:spPr>
        <p:txBody>
          <a:bodyPr wrap="square" rtlCol="0">
            <a:spAutoFit/>
          </a:bodyPr>
          <a:lstStyle/>
          <a:p>
            <a:r>
              <a:rPr lang="lt-LT" sz="4000" dirty="0">
                <a:latin typeface="Times New Roman" panose="02020603050405020304" pitchFamily="18" charset="0"/>
                <a:cs typeface="Times New Roman" panose="02020603050405020304" pitchFamily="18" charset="0"/>
              </a:rPr>
              <a:t>Išvados:</a:t>
            </a:r>
            <a:endParaRPr lang="en-US" sz="40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1691216-6E7F-5A59-1F6F-DB1A2D53347B}"/>
              </a:ext>
            </a:extLst>
          </p:cNvPr>
          <p:cNvSpPr txBox="1"/>
          <p:nvPr/>
        </p:nvSpPr>
        <p:spPr>
          <a:xfrm>
            <a:off x="733244" y="1515951"/>
            <a:ext cx="10739887" cy="4001095"/>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lt-LT" dirty="0">
                <a:latin typeface="Times New Roman" panose="02020603050405020304" pitchFamily="18" charset="0"/>
                <a:cs typeface="Times New Roman" panose="02020603050405020304" pitchFamily="18" charset="0"/>
              </a:rPr>
              <a:t>Visi pakeitimai įgyvendinti miesto maršrutiniame tinkle pagal „</a:t>
            </a:r>
            <a:r>
              <a:rPr lang="lt-LT" dirty="0" err="1">
                <a:latin typeface="Times New Roman" panose="02020603050405020304" pitchFamily="18" charset="0"/>
                <a:cs typeface="Times New Roman" panose="02020603050405020304" pitchFamily="18" charset="0"/>
              </a:rPr>
              <a:t>Smart</a:t>
            </a:r>
            <a:r>
              <a:rPr lang="lt-LT" dirty="0">
                <a:latin typeface="Times New Roman" panose="02020603050405020304" pitchFamily="18" charset="0"/>
                <a:cs typeface="Times New Roman" panose="02020603050405020304" pitchFamily="18" charset="0"/>
              </a:rPr>
              <a:t> Continent“ atliktą maršrutų optimizavimo studiją, keleivių buvo įvertinti teigiamai.</a:t>
            </a:r>
          </a:p>
          <a:p>
            <a:pPr marL="285750" indent="-285750" algn="just">
              <a:spcAft>
                <a:spcPts val="600"/>
              </a:spcAft>
              <a:buFont typeface="Arial" panose="020B0604020202020204" pitchFamily="34" charset="0"/>
              <a:buChar char="•"/>
            </a:pPr>
            <a:r>
              <a:rPr lang="lt-LT" dirty="0">
                <a:latin typeface="Times New Roman" panose="02020603050405020304" pitchFamily="18" charset="0"/>
                <a:cs typeface="Times New Roman" panose="02020603050405020304" pitchFamily="18" charset="0"/>
              </a:rPr>
              <a:t>Keleivių srautai atskiruose maršrutuose po pakeitimų didėjo arba išliko tokie patys, išskyrus 4A maršrutą, kuriame srautas mažėjo, tačiau jau yra atliktos papildomos korekcijos (įrengtos naujos stotelės Dubijos gatvėje), kas ateityje turėtų sumažinti neigiamą pokyčio įtaką keleivių srautams.</a:t>
            </a:r>
          </a:p>
          <a:p>
            <a:pPr marL="285750" indent="-285750" algn="just">
              <a:spcAft>
                <a:spcPts val="600"/>
              </a:spcAft>
              <a:buFont typeface="Arial" panose="020B0604020202020204" pitchFamily="34" charset="0"/>
              <a:buChar char="•"/>
            </a:pPr>
            <a:r>
              <a:rPr lang="lt-LT" dirty="0">
                <a:latin typeface="Times New Roman" panose="02020603050405020304" pitchFamily="18" charset="0"/>
                <a:cs typeface="Times New Roman" panose="02020603050405020304" pitchFamily="18" charset="0"/>
              </a:rPr>
              <a:t>Maršrutai, kurių pakeitimai turėjo ekonominę naudą (17 ir P5 maršrutai), per 2024 metus įmonei leido sutaupyti beveik 15 tūkst. Eur. Atsižvelgiant į tai, kad maršrutų optimizavimo studija įmonei kainavo 48 890 Eur be PVM, galima teigti, kad suma, kuri buvo sutaupyta atlikus pakeitimus, padengs atliktos studijos išlaidas per trejus metus, t. y. iki 2027 m. </a:t>
            </a:r>
          </a:p>
          <a:p>
            <a:pPr marL="285750" indent="-285750" algn="just">
              <a:spcAft>
                <a:spcPts val="600"/>
              </a:spcAft>
              <a:buFont typeface="Arial" panose="020B0604020202020204" pitchFamily="34" charset="0"/>
              <a:buChar char="•"/>
            </a:pPr>
            <a:r>
              <a:rPr lang="lt-LT" dirty="0">
                <a:latin typeface="Times New Roman" panose="02020603050405020304" pitchFamily="18" charset="0"/>
                <a:cs typeface="Times New Roman" panose="02020603050405020304" pitchFamily="18" charset="0"/>
              </a:rPr>
              <a:t>Kitų maršrutų pakeitimai (1, 3, 4A, 23) pagerino paslaugų kokybę, išplėtė maršrutų tinklą į LEZ teritoriją, kurioje steigiasi naujos įmonės ir miesto maršrutų tinklą padarė dar patrauklesnį ir </a:t>
            </a:r>
            <a:r>
              <a:rPr lang="lt-LT" dirty="0" err="1">
                <a:latin typeface="Times New Roman" panose="02020603050405020304" pitchFamily="18" charset="0"/>
                <a:cs typeface="Times New Roman" panose="02020603050405020304" pitchFamily="18" charset="0"/>
              </a:rPr>
              <a:t>prieinamesnį</a:t>
            </a:r>
            <a:r>
              <a:rPr lang="lt-LT" dirty="0">
                <a:latin typeface="Times New Roman" panose="02020603050405020304" pitchFamily="18" charset="0"/>
                <a:cs typeface="Times New Roman" panose="02020603050405020304" pitchFamily="18" charset="0"/>
              </a:rPr>
              <a:t> miesto keleiviams. </a:t>
            </a:r>
          </a:p>
          <a:p>
            <a:pPr algn="just"/>
            <a:endParaRPr lang="lt-LT" dirty="0">
              <a:latin typeface="Times New Roman" panose="02020603050405020304" pitchFamily="18" charset="0"/>
              <a:cs typeface="Times New Roman" panose="02020603050405020304" pitchFamily="18" charset="0"/>
            </a:endParaRPr>
          </a:p>
        </p:txBody>
      </p:sp>
      <p:cxnSp>
        <p:nvCxnSpPr>
          <p:cNvPr id="4" name="Tiesioji jungtis 3">
            <a:extLst>
              <a:ext uri="{FF2B5EF4-FFF2-40B4-BE49-F238E27FC236}">
                <a16:creationId xmlns:a16="http://schemas.microsoft.com/office/drawing/2014/main" id="{AE526276-F530-42B7-9AD3-1831D8600D0E}"/>
              </a:ext>
            </a:extLst>
          </p:cNvPr>
          <p:cNvCxnSpPr/>
          <p:nvPr/>
        </p:nvCxnSpPr>
        <p:spPr>
          <a:xfrm>
            <a:off x="649224" y="1152144"/>
            <a:ext cx="10680192"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7" name="Tiesioji jungtis 6">
            <a:extLst>
              <a:ext uri="{FF2B5EF4-FFF2-40B4-BE49-F238E27FC236}">
                <a16:creationId xmlns:a16="http://schemas.microsoft.com/office/drawing/2014/main" id="{A1ACA9AA-F002-E6C1-EEB6-67A8AEF9CFA2}"/>
              </a:ext>
            </a:extLst>
          </p:cNvPr>
          <p:cNvCxnSpPr>
            <a:cxnSpLocks/>
          </p:cNvCxnSpPr>
          <p:nvPr/>
        </p:nvCxnSpPr>
        <p:spPr>
          <a:xfrm>
            <a:off x="649224" y="1228106"/>
            <a:ext cx="8074152"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0" name="Tiesioji jungtis 9">
            <a:extLst>
              <a:ext uri="{FF2B5EF4-FFF2-40B4-BE49-F238E27FC236}">
                <a16:creationId xmlns:a16="http://schemas.microsoft.com/office/drawing/2014/main" id="{3D458F9C-6FF7-2FC1-15EA-2E90D11AF7F6}"/>
              </a:ext>
            </a:extLst>
          </p:cNvPr>
          <p:cNvCxnSpPr>
            <a:cxnSpLocks/>
          </p:cNvCxnSpPr>
          <p:nvPr/>
        </p:nvCxnSpPr>
        <p:spPr>
          <a:xfrm>
            <a:off x="650948" y="1298448"/>
            <a:ext cx="5369943"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38174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1A2025A8-ACE2-3F35-41E1-F63E662D9FEA}"/>
              </a:ext>
            </a:extLst>
          </p:cNvPr>
          <p:cNvSpPr>
            <a:spLocks noGrp="1"/>
          </p:cNvSpPr>
          <p:nvPr>
            <p:ph idx="1"/>
          </p:nvPr>
        </p:nvSpPr>
        <p:spPr>
          <a:xfrm>
            <a:off x="215406" y="1083492"/>
            <a:ext cx="5880593" cy="4783907"/>
          </a:xfrm>
        </p:spPr>
        <p:txBody>
          <a:bodyPr>
            <a:normAutofit fontScale="62500" lnSpcReduction="20000"/>
          </a:bodyPr>
          <a:lstStyle/>
          <a:p>
            <a:pPr algn="just">
              <a:lnSpc>
                <a:spcPct val="120000"/>
              </a:lnSpc>
              <a:spcBef>
                <a:spcPts val="1200"/>
              </a:spcBef>
              <a:spcAft>
                <a:spcPts val="300"/>
              </a:spcAft>
            </a:pPr>
            <a:r>
              <a:rPr lang="lt-LT" sz="2400" dirty="0">
                <a:latin typeface="Times New Roman" panose="02020603050405020304" pitchFamily="18" charset="0"/>
                <a:cs typeface="Times New Roman" panose="02020603050405020304" pitchFamily="18" charset="0"/>
              </a:rPr>
              <a:t>Šiaulių miesto savivaldybės taryba 2021 m. vasario 4 d. sprendimu Nr. T-1 patvirtino 2021–2023 metų strateginį veiklos planą, kuriame numatyta atlikti maršrutinio tinklo optimizavimo studiją. Studijos įgyvendinimą pavesta vykdyti UAB „Busturas“. </a:t>
            </a:r>
          </a:p>
          <a:p>
            <a:pPr algn="just">
              <a:lnSpc>
                <a:spcPct val="120000"/>
              </a:lnSpc>
              <a:spcBef>
                <a:spcPts val="1200"/>
              </a:spcBef>
              <a:spcAft>
                <a:spcPts val="300"/>
              </a:spcAft>
            </a:pPr>
            <a:r>
              <a:rPr lang="lt-LT" sz="2400" dirty="0">
                <a:latin typeface="Times New Roman" panose="02020603050405020304" pitchFamily="18" charset="0"/>
                <a:cs typeface="Times New Roman" panose="02020603050405020304" pitchFamily="18" charset="0"/>
              </a:rPr>
              <a:t>2021 m. liepos 13 d. UAB „Busturas“ generalinio direktoriaus įsakymu buvo sudaryta projekto įgyvendinimo grupė.</a:t>
            </a:r>
          </a:p>
          <a:p>
            <a:pPr algn="just">
              <a:lnSpc>
                <a:spcPct val="120000"/>
              </a:lnSpc>
              <a:spcBef>
                <a:spcPts val="1200"/>
              </a:spcBef>
              <a:spcAft>
                <a:spcPts val="300"/>
              </a:spcAft>
            </a:pPr>
            <a:r>
              <a:rPr lang="lt-LT" sz="2400" dirty="0">
                <a:latin typeface="Times New Roman" panose="02020603050405020304" pitchFamily="18" charset="0"/>
                <a:cs typeface="Times New Roman" panose="02020603050405020304" pitchFamily="18" charset="0"/>
              </a:rPr>
              <a:t>2021 m. liepos–rugsėjo mėnesiais vyko konsultacijos tarp UAB „Busturas“ ir savivaldybės atstovų dėl pirkimo sąlygų.</a:t>
            </a:r>
          </a:p>
          <a:p>
            <a:pPr algn="just">
              <a:lnSpc>
                <a:spcPct val="120000"/>
              </a:lnSpc>
              <a:spcBef>
                <a:spcPts val="1200"/>
              </a:spcBef>
              <a:spcAft>
                <a:spcPts val="300"/>
              </a:spcAft>
            </a:pPr>
            <a:r>
              <a:rPr lang="lt-LT" sz="2400" dirty="0">
                <a:latin typeface="Times New Roman" panose="02020603050405020304" pitchFamily="18" charset="0"/>
                <a:cs typeface="Times New Roman" panose="02020603050405020304" pitchFamily="18" charset="0"/>
              </a:rPr>
              <a:t>2021 m. rugsėjo 17 d. UAB „Busturas“ paskelbė viešąjį pirkimą dėl maršrutinio tinklo optimizavimo studijos parengimo.</a:t>
            </a:r>
          </a:p>
          <a:p>
            <a:pPr algn="just">
              <a:lnSpc>
                <a:spcPct val="120000"/>
              </a:lnSpc>
              <a:spcBef>
                <a:spcPts val="1200"/>
              </a:spcBef>
              <a:spcAft>
                <a:spcPts val="300"/>
              </a:spcAft>
            </a:pPr>
            <a:r>
              <a:rPr lang="lt-LT" sz="2400" dirty="0">
                <a:latin typeface="Times New Roman" panose="02020603050405020304" pitchFamily="18" charset="0"/>
                <a:cs typeface="Times New Roman" panose="02020603050405020304" pitchFamily="18" charset="0"/>
              </a:rPr>
              <a:t>2021 m. lapkričio 10 d. buvo pasirašyta sutartis tarp UAB „Busturas“ ir UAB „</a:t>
            </a:r>
            <a:r>
              <a:rPr lang="lt-LT" sz="2400" dirty="0" err="1">
                <a:latin typeface="Times New Roman" panose="02020603050405020304" pitchFamily="18" charset="0"/>
                <a:cs typeface="Times New Roman" panose="02020603050405020304" pitchFamily="18" charset="0"/>
              </a:rPr>
              <a:t>Smart</a:t>
            </a:r>
            <a:r>
              <a:rPr lang="lt-LT" sz="2400" dirty="0">
                <a:latin typeface="Times New Roman" panose="02020603050405020304" pitchFamily="18" charset="0"/>
                <a:cs typeface="Times New Roman" panose="02020603050405020304" pitchFamily="18" charset="0"/>
              </a:rPr>
              <a:t> Continent LT“ dėl Šiaulių miesto viešojo transporto maršrutų atnaujinimo galimybių studijos parengimo paslaugų.</a:t>
            </a:r>
          </a:p>
          <a:p>
            <a:pPr algn="just">
              <a:lnSpc>
                <a:spcPct val="120000"/>
              </a:lnSpc>
              <a:spcBef>
                <a:spcPts val="1200"/>
              </a:spcBef>
              <a:spcAft>
                <a:spcPts val="300"/>
              </a:spcAft>
            </a:pPr>
            <a:r>
              <a:rPr lang="lt-LT" sz="2400" dirty="0">
                <a:latin typeface="Times New Roman" panose="02020603050405020304" pitchFamily="18" charset="0"/>
                <a:cs typeface="Times New Roman" panose="02020603050405020304" pitchFamily="18" charset="0"/>
              </a:rPr>
              <a:t>2022 m. lapkričio 22 dieną galutinė ataskaita su sprendiniais buvo pristatyta viešai - visuomenei, miesto savivaldybės administracijai bei tarybos nariams.</a:t>
            </a:r>
          </a:p>
        </p:txBody>
      </p:sp>
      <p:sp>
        <p:nvSpPr>
          <p:cNvPr id="5" name="Pavadinimas 4">
            <a:extLst>
              <a:ext uri="{FF2B5EF4-FFF2-40B4-BE49-F238E27FC236}">
                <a16:creationId xmlns:a16="http://schemas.microsoft.com/office/drawing/2014/main" id="{6AED7281-1A8F-B920-D29A-572A1396B567}"/>
              </a:ext>
            </a:extLst>
          </p:cNvPr>
          <p:cNvSpPr>
            <a:spLocks noGrp="1"/>
          </p:cNvSpPr>
          <p:nvPr>
            <p:ph type="title"/>
          </p:nvPr>
        </p:nvSpPr>
        <p:spPr>
          <a:xfrm>
            <a:off x="838200" y="131961"/>
            <a:ext cx="10515600" cy="716252"/>
          </a:xfrm>
        </p:spPr>
        <p:txBody>
          <a:bodyPr>
            <a:normAutofit/>
          </a:bodyPr>
          <a:lstStyle/>
          <a:p>
            <a:pPr algn="ctr"/>
            <a:r>
              <a:rPr lang="lt-LT" sz="3400" dirty="0">
                <a:latin typeface="Times New Roman" panose="02020603050405020304" pitchFamily="18" charset="0"/>
                <a:cs typeface="Times New Roman" panose="02020603050405020304" pitchFamily="18" charset="0"/>
              </a:rPr>
              <a:t>Keleivių apklausos rengimo priežastis ir tikslas</a:t>
            </a:r>
            <a:endParaRPr lang="en-US" sz="3400" dirty="0">
              <a:latin typeface="Times New Roman" panose="02020603050405020304" pitchFamily="18" charset="0"/>
              <a:cs typeface="Times New Roman" panose="02020603050405020304" pitchFamily="18" charset="0"/>
            </a:endParaRPr>
          </a:p>
        </p:txBody>
      </p:sp>
      <p:sp>
        <p:nvSpPr>
          <p:cNvPr id="2" name="Turinio vietos rezervavimo ženklas 2">
            <a:extLst>
              <a:ext uri="{FF2B5EF4-FFF2-40B4-BE49-F238E27FC236}">
                <a16:creationId xmlns:a16="http://schemas.microsoft.com/office/drawing/2014/main" id="{8F458F53-5A17-C649-BC89-61FACEDA24E9}"/>
              </a:ext>
            </a:extLst>
          </p:cNvPr>
          <p:cNvSpPr txBox="1">
            <a:spLocks/>
          </p:cNvSpPr>
          <p:nvPr/>
        </p:nvSpPr>
        <p:spPr>
          <a:xfrm>
            <a:off x="6409943" y="1083492"/>
            <a:ext cx="5321803" cy="42279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1200"/>
              </a:spcBef>
              <a:spcAft>
                <a:spcPts val="200"/>
              </a:spcAft>
            </a:pPr>
            <a:r>
              <a:rPr lang="lt-LT" sz="1500" dirty="0">
                <a:latin typeface="Times New Roman" panose="02020603050405020304" pitchFamily="18" charset="0"/>
                <a:cs typeface="Times New Roman" panose="02020603050405020304" pitchFamily="18" charset="0"/>
              </a:rPr>
              <a:t>Remiantis šios studijos siūlymais, 2023 metais buvo koreguoti 1, 3, 17 ir 23 maršrutai bei optimizuoti privežamieji maršrutai P5, P6 ir P7, apjungiant juos į vieną;</a:t>
            </a:r>
          </a:p>
          <a:p>
            <a:pPr algn="just">
              <a:lnSpc>
                <a:spcPct val="120000"/>
              </a:lnSpc>
              <a:spcBef>
                <a:spcPts val="1200"/>
              </a:spcBef>
              <a:spcAft>
                <a:spcPts val="200"/>
              </a:spcAft>
            </a:pPr>
            <a:r>
              <a:rPr lang="lt-LT" sz="1500" dirty="0">
                <a:latin typeface="Times New Roman" panose="02020603050405020304" pitchFamily="18" charset="0"/>
                <a:cs typeface="Times New Roman" panose="02020603050405020304" pitchFamily="18" charset="0"/>
              </a:rPr>
              <a:t>Apklausos tikslas – išsiaiškinti, kaip gyventojai vertina šiuos pokyčius po 2022 m. atliktos galimybių studijos rekomendacijų įgyvendinimo, stebėti keleivių patirties pokyčius ir gerinti tolimesnius transporto maršrutinio tinklo optimizavimo sprendimus;</a:t>
            </a:r>
          </a:p>
          <a:p>
            <a:pPr algn="just">
              <a:lnSpc>
                <a:spcPct val="120000"/>
              </a:lnSpc>
              <a:spcBef>
                <a:spcPts val="1200"/>
              </a:spcBef>
              <a:spcAft>
                <a:spcPts val="200"/>
              </a:spcAft>
            </a:pPr>
            <a:r>
              <a:rPr lang="lt-LT" sz="1500" dirty="0">
                <a:latin typeface="Times New Roman" panose="02020603050405020304" pitchFamily="18" charset="0"/>
                <a:cs typeface="Times New Roman" panose="02020603050405020304" pitchFamily="18" charset="0"/>
              </a:rPr>
              <a:t>Apklausos rezultatai leis suprasti keleivių poreikius ir lūkesčius, identifikuoti galimus tobulinimo aspektus ir padės formuoti tolimesnius sprendimus, siekiant užtikrinti geresnę transporto paslaugų kokybę bei didinti gyventojų pasitenkinimą viešuoju transportu.</a:t>
            </a:r>
            <a:endParaRPr lang="en-US" sz="1500" dirty="0"/>
          </a:p>
        </p:txBody>
      </p:sp>
      <p:cxnSp>
        <p:nvCxnSpPr>
          <p:cNvPr id="6" name="Tiesioji jungtis 5">
            <a:extLst>
              <a:ext uri="{FF2B5EF4-FFF2-40B4-BE49-F238E27FC236}">
                <a16:creationId xmlns:a16="http://schemas.microsoft.com/office/drawing/2014/main" id="{8B4A3542-7F49-F917-E7E2-3B2CE8F8BD23}"/>
              </a:ext>
            </a:extLst>
          </p:cNvPr>
          <p:cNvCxnSpPr/>
          <p:nvPr/>
        </p:nvCxnSpPr>
        <p:spPr>
          <a:xfrm>
            <a:off x="6327648" y="1005840"/>
            <a:ext cx="0" cy="4861559"/>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210619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BBCD67A-B888-77AD-E604-DD59BC734DFA}"/>
              </a:ext>
            </a:extLst>
          </p:cNvPr>
          <p:cNvSpPr>
            <a:spLocks noGrp="1"/>
          </p:cNvSpPr>
          <p:nvPr>
            <p:ph type="title"/>
          </p:nvPr>
        </p:nvSpPr>
        <p:spPr>
          <a:xfrm>
            <a:off x="2657392" y="302524"/>
            <a:ext cx="6877216" cy="573129"/>
          </a:xfrm>
        </p:spPr>
        <p:txBody>
          <a:bodyPr>
            <a:normAutofit/>
          </a:bodyPr>
          <a:lstStyle/>
          <a:p>
            <a:pPr algn="ctr"/>
            <a:r>
              <a:rPr lang="lt-LT" sz="3400" dirty="0">
                <a:latin typeface="Times New Roman" panose="02020603050405020304" pitchFamily="18" charset="0"/>
                <a:cs typeface="Times New Roman" panose="02020603050405020304" pitchFamily="18" charset="0"/>
              </a:rPr>
              <a:t>Metodologija</a:t>
            </a:r>
          </a:p>
        </p:txBody>
      </p:sp>
      <p:sp>
        <p:nvSpPr>
          <p:cNvPr id="3" name="Turinio vietos rezervavimo ženklas 2">
            <a:extLst>
              <a:ext uri="{FF2B5EF4-FFF2-40B4-BE49-F238E27FC236}">
                <a16:creationId xmlns:a16="http://schemas.microsoft.com/office/drawing/2014/main" id="{587BA63F-458A-25B3-B4F8-0240950F3CB3}"/>
              </a:ext>
            </a:extLst>
          </p:cNvPr>
          <p:cNvSpPr>
            <a:spLocks noGrp="1"/>
          </p:cNvSpPr>
          <p:nvPr>
            <p:ph idx="1"/>
          </p:nvPr>
        </p:nvSpPr>
        <p:spPr>
          <a:xfrm>
            <a:off x="602771" y="1321803"/>
            <a:ext cx="10986458" cy="4214393"/>
          </a:xfrm>
        </p:spPr>
        <p:txBody>
          <a:bodyPr>
            <a:normAutofit/>
          </a:bodyPr>
          <a:lstStyle/>
          <a:p>
            <a:pPr marL="360000" indent="-252000" algn="just">
              <a:lnSpc>
                <a:spcPct val="110000"/>
              </a:lnSpc>
              <a:spcBef>
                <a:spcPts val="1100"/>
              </a:spcBef>
              <a:spcAft>
                <a:spcPts val="300"/>
              </a:spcAft>
            </a:pPr>
            <a:r>
              <a:rPr lang="lt-LT" sz="2200" dirty="0">
                <a:latin typeface="Times New Roman" panose="02020603050405020304" pitchFamily="18" charset="0"/>
                <a:cs typeface="Times New Roman" panose="02020603050405020304" pitchFamily="18" charset="0"/>
              </a:rPr>
              <a:t>Apklausos imtis buvo nustatyta pagal Statistikos departamento 2024 m. pradžios duomenis, kurie rodo, kad Šiauliuose gyvena 118 907 gyventojai. Siekiant reprezentatyvumo su 95 % pasitikėjimo lygmeniu ir ±3 % paklaida, buvo pasirinktas ~1 % populiacijos dydis (1 000 respondentų).</a:t>
            </a:r>
          </a:p>
          <a:p>
            <a:pPr marL="360000" indent="-252000" algn="just">
              <a:lnSpc>
                <a:spcPct val="110000"/>
              </a:lnSpc>
              <a:spcBef>
                <a:spcPts val="1100"/>
              </a:spcBef>
              <a:spcAft>
                <a:spcPts val="300"/>
              </a:spcAft>
            </a:pPr>
            <a:r>
              <a:rPr lang="lt-LT" sz="2200" dirty="0">
                <a:latin typeface="Times New Roman" panose="02020603050405020304" pitchFamily="18" charset="0"/>
                <a:cs typeface="Times New Roman" panose="02020603050405020304" pitchFamily="18" charset="0"/>
              </a:rPr>
              <a:t>Apklausoje dalyvavo 1 105 respondentai, iš kurių 1 035 naudojasi UAB „Busturas“ viešojo transporto paslaugomis.</a:t>
            </a:r>
          </a:p>
          <a:p>
            <a:pPr marL="360000" indent="-252000" algn="just">
              <a:lnSpc>
                <a:spcPct val="110000"/>
              </a:lnSpc>
              <a:spcBef>
                <a:spcPts val="1100"/>
              </a:spcBef>
              <a:spcAft>
                <a:spcPts val="300"/>
              </a:spcAft>
            </a:pPr>
            <a:r>
              <a:rPr lang="lt-LT" sz="2200" dirty="0">
                <a:latin typeface="Times New Roman" panose="02020603050405020304" pitchFamily="18" charset="0"/>
                <a:cs typeface="Times New Roman" panose="02020603050405020304" pitchFamily="18" charset="0"/>
              </a:rPr>
              <a:t>Apklausa buvo vykdoma 2024 m. II ketvirtį ir platinama per įvairius kanalus: oficialią UAB „Busturas“ svetainę, socialinį tinklą „Facebook“ bei autobusų stotyje, kur buvo sudaryta galimybė užpildyti popierinę anketą. Tokiu būdu užtikrinta, kad apklausa pasiektų įvairias auditorijas.</a:t>
            </a:r>
          </a:p>
        </p:txBody>
      </p:sp>
      <p:cxnSp>
        <p:nvCxnSpPr>
          <p:cNvPr id="8" name="Tiesioji jungtis 7">
            <a:extLst>
              <a:ext uri="{FF2B5EF4-FFF2-40B4-BE49-F238E27FC236}">
                <a16:creationId xmlns:a16="http://schemas.microsoft.com/office/drawing/2014/main" id="{B152626C-8825-966E-C94F-D74E759D8C3C}"/>
              </a:ext>
            </a:extLst>
          </p:cNvPr>
          <p:cNvCxnSpPr>
            <a:cxnSpLocks/>
          </p:cNvCxnSpPr>
          <p:nvPr/>
        </p:nvCxnSpPr>
        <p:spPr>
          <a:xfrm>
            <a:off x="392459" y="960120"/>
            <a:ext cx="0" cy="4669534"/>
          </a:xfrm>
          <a:prstGeom prst="line">
            <a:avLst/>
          </a:prstGeom>
        </p:spPr>
        <p:style>
          <a:lnRef idx="3">
            <a:schemeClr val="accent4"/>
          </a:lnRef>
          <a:fillRef idx="0">
            <a:schemeClr val="accent4"/>
          </a:fillRef>
          <a:effectRef idx="2">
            <a:schemeClr val="accent4"/>
          </a:effectRef>
          <a:fontRef idx="minor">
            <a:schemeClr val="tx1"/>
          </a:fontRef>
        </p:style>
      </p:cxnSp>
      <p:cxnSp>
        <p:nvCxnSpPr>
          <p:cNvPr id="12" name="Tiesioji jungtis 11">
            <a:extLst>
              <a:ext uri="{FF2B5EF4-FFF2-40B4-BE49-F238E27FC236}">
                <a16:creationId xmlns:a16="http://schemas.microsoft.com/office/drawing/2014/main" id="{9AC088CE-8B4B-782E-8E8A-A978EB612D86}"/>
              </a:ext>
            </a:extLst>
          </p:cNvPr>
          <p:cNvCxnSpPr>
            <a:cxnSpLocks/>
          </p:cNvCxnSpPr>
          <p:nvPr/>
        </p:nvCxnSpPr>
        <p:spPr>
          <a:xfrm>
            <a:off x="274320" y="2907792"/>
            <a:ext cx="0" cy="2721862"/>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773338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AE52950-D2CC-5A42-1750-B6454DB8C637}"/>
              </a:ext>
            </a:extLst>
          </p:cNvPr>
          <p:cNvSpPr>
            <a:spLocks noGrp="1"/>
          </p:cNvSpPr>
          <p:nvPr>
            <p:ph type="title"/>
          </p:nvPr>
        </p:nvSpPr>
        <p:spPr>
          <a:xfrm>
            <a:off x="838200" y="188046"/>
            <a:ext cx="10515600" cy="616228"/>
          </a:xfrm>
        </p:spPr>
        <p:txBody>
          <a:bodyPr>
            <a:normAutofit/>
          </a:bodyPr>
          <a:lstStyle/>
          <a:p>
            <a:pPr algn="ctr"/>
            <a:r>
              <a:rPr lang="lt-LT" sz="3400" dirty="0">
                <a:latin typeface="Times New Roman" panose="02020603050405020304" pitchFamily="18" charset="0"/>
                <a:cs typeface="Times New Roman" panose="02020603050405020304" pitchFamily="18" charset="0"/>
              </a:rPr>
              <a:t>Respondentų charakteristika</a:t>
            </a:r>
            <a:endParaRPr lang="en-GB" sz="3400" dirty="0">
              <a:solidFill>
                <a:srgbClr val="FF0000"/>
              </a:solidFill>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845D5CA5-0769-275C-A5CF-A5F6E0EB7F1D}"/>
              </a:ext>
            </a:extLst>
          </p:cNvPr>
          <p:cNvSpPr>
            <a:spLocks noGrp="1"/>
          </p:cNvSpPr>
          <p:nvPr>
            <p:ph idx="1"/>
          </p:nvPr>
        </p:nvSpPr>
        <p:spPr>
          <a:xfrm>
            <a:off x="380025" y="2052099"/>
            <a:ext cx="5185889" cy="2753801"/>
          </a:xfrm>
        </p:spPr>
        <p:txBody>
          <a:bodyPr>
            <a:normAutofit/>
          </a:bodyPr>
          <a:lstStyle/>
          <a:p>
            <a:pPr marL="0" indent="0">
              <a:spcAft>
                <a:spcPts val="200"/>
              </a:spcAft>
              <a:buNone/>
            </a:pPr>
            <a:r>
              <a:rPr lang="lt-LT" sz="2100" b="1" dirty="0">
                <a:latin typeface="Times New Roman" panose="02020603050405020304" pitchFamily="18" charset="0"/>
                <a:cs typeface="Times New Roman" panose="02020603050405020304" pitchFamily="18" charset="0"/>
              </a:rPr>
              <a:t>Respondentų pasiskirstymas pagal lytį:</a:t>
            </a:r>
            <a:endParaRPr lang="lt-LT" sz="2100" dirty="0">
              <a:latin typeface="Times New Roman" panose="02020603050405020304" pitchFamily="18" charset="0"/>
              <a:cs typeface="Times New Roman" panose="02020603050405020304" pitchFamily="18" charset="0"/>
            </a:endParaRPr>
          </a:p>
          <a:p>
            <a:pPr algn="just">
              <a:spcAft>
                <a:spcPts val="200"/>
              </a:spcAft>
              <a:buFont typeface="Arial" panose="020B0604020202020204" pitchFamily="34" charset="0"/>
              <a:buChar char="•"/>
            </a:pPr>
            <a:r>
              <a:rPr lang="lt-LT" sz="2100" dirty="0">
                <a:latin typeface="Times New Roman" panose="02020603050405020304" pitchFamily="18" charset="0"/>
                <a:cs typeface="Times New Roman" panose="02020603050405020304" pitchFamily="18" charset="0"/>
              </a:rPr>
              <a:t>Respondentų daugumą sudarė moterys – 71 % (790 respondentų), vyrai – 29 % (315 respondentų).</a:t>
            </a:r>
          </a:p>
          <a:p>
            <a:pPr algn="just">
              <a:spcAft>
                <a:spcPts val="200"/>
              </a:spcAft>
              <a:buFont typeface="Arial" panose="020B0604020202020204" pitchFamily="34" charset="0"/>
              <a:buChar char="•"/>
            </a:pPr>
            <a:r>
              <a:rPr lang="lt-LT" sz="2100" dirty="0">
                <a:latin typeface="Times New Roman" panose="02020603050405020304" pitchFamily="18" charset="0"/>
                <a:cs typeface="Times New Roman" panose="02020603050405020304" pitchFamily="18" charset="0"/>
              </a:rPr>
              <a:t>Lyginant su 2022 m. galimybių studijos apklausa, moterų dalis sumažėjo (nuo 82 % iki 71 %), o vyrų dalis padidėjo (nuo 18 % iki 29 %).</a:t>
            </a:r>
          </a:p>
        </p:txBody>
      </p:sp>
      <p:pic>
        <p:nvPicPr>
          <p:cNvPr id="5" name="Paveikslėlis 4">
            <a:extLst>
              <a:ext uri="{FF2B5EF4-FFF2-40B4-BE49-F238E27FC236}">
                <a16:creationId xmlns:a16="http://schemas.microsoft.com/office/drawing/2014/main" id="{91F20443-D3E6-767B-84F1-1F72B677C59F}"/>
              </a:ext>
            </a:extLst>
          </p:cNvPr>
          <p:cNvPicPr>
            <a:picLocks noChangeAspect="1"/>
          </p:cNvPicPr>
          <p:nvPr/>
        </p:nvPicPr>
        <p:blipFill>
          <a:blip r:embed="rId2"/>
          <a:stretch>
            <a:fillRect/>
          </a:stretch>
        </p:blipFill>
        <p:spPr>
          <a:xfrm>
            <a:off x="6770146" y="993436"/>
            <a:ext cx="5041829" cy="4871126"/>
          </a:xfrm>
          <a:prstGeom prst="rect">
            <a:avLst/>
          </a:prstGeom>
        </p:spPr>
      </p:pic>
    </p:spTree>
    <p:extLst>
      <p:ext uri="{BB962C8B-B14F-4D97-AF65-F5344CB8AC3E}">
        <p14:creationId xmlns:p14="http://schemas.microsoft.com/office/powerpoint/2010/main" val="89652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37AF18C-DE5C-264A-E4EE-28175A5AF399}"/>
              </a:ext>
            </a:extLst>
          </p:cNvPr>
          <p:cNvSpPr>
            <a:spLocks noGrp="1"/>
          </p:cNvSpPr>
          <p:nvPr>
            <p:ph type="title"/>
          </p:nvPr>
        </p:nvSpPr>
        <p:spPr>
          <a:xfrm>
            <a:off x="902556" y="135452"/>
            <a:ext cx="10515600" cy="937499"/>
          </a:xfrm>
        </p:spPr>
        <p:txBody>
          <a:bodyPr>
            <a:noAutofit/>
          </a:bodyPr>
          <a:lstStyle/>
          <a:p>
            <a:pPr algn="ctr"/>
            <a:r>
              <a:rPr lang="lt-LT" sz="3400" dirty="0">
                <a:latin typeface="Times New Roman" panose="02020603050405020304" pitchFamily="18" charset="0"/>
                <a:cs typeface="Times New Roman" panose="02020603050405020304" pitchFamily="18" charset="0"/>
              </a:rPr>
              <a:t>Viešojo transporto naudojimas tarp vairuojančių ir nevairuojančių respondentų</a:t>
            </a:r>
            <a:endParaRPr lang="lt-LT" sz="3400" dirty="0">
              <a:solidFill>
                <a:srgbClr val="FF0000"/>
              </a:solidFill>
            </a:endParaRPr>
          </a:p>
        </p:txBody>
      </p:sp>
      <p:sp>
        <p:nvSpPr>
          <p:cNvPr id="15" name="Pavadinimas 1">
            <a:extLst>
              <a:ext uri="{FF2B5EF4-FFF2-40B4-BE49-F238E27FC236}">
                <a16:creationId xmlns:a16="http://schemas.microsoft.com/office/drawing/2014/main" id="{9FDA28C6-8E54-86DA-25B4-977B25704246}"/>
              </a:ext>
            </a:extLst>
          </p:cNvPr>
          <p:cNvSpPr txBox="1">
            <a:spLocks/>
          </p:cNvSpPr>
          <p:nvPr/>
        </p:nvSpPr>
        <p:spPr>
          <a:xfrm>
            <a:off x="90776" y="979833"/>
            <a:ext cx="11343199" cy="1540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lt-LT" sz="3200" dirty="0"/>
          </a:p>
        </p:txBody>
      </p:sp>
      <p:sp>
        <p:nvSpPr>
          <p:cNvPr id="20" name="Pavadinimas 1">
            <a:extLst>
              <a:ext uri="{FF2B5EF4-FFF2-40B4-BE49-F238E27FC236}">
                <a16:creationId xmlns:a16="http://schemas.microsoft.com/office/drawing/2014/main" id="{AB5822D0-AADC-FF56-ED31-3A0B3C196D22}"/>
              </a:ext>
            </a:extLst>
          </p:cNvPr>
          <p:cNvSpPr txBox="1">
            <a:spLocks/>
          </p:cNvSpPr>
          <p:nvPr/>
        </p:nvSpPr>
        <p:spPr>
          <a:xfrm>
            <a:off x="918375" y="1216825"/>
            <a:ext cx="10515600" cy="5333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lt-LT" sz="3200" dirty="0"/>
          </a:p>
        </p:txBody>
      </p:sp>
      <p:pic>
        <p:nvPicPr>
          <p:cNvPr id="6" name="Paveikslėlis 5">
            <a:extLst>
              <a:ext uri="{FF2B5EF4-FFF2-40B4-BE49-F238E27FC236}">
                <a16:creationId xmlns:a16="http://schemas.microsoft.com/office/drawing/2014/main" id="{A4A960F4-E90C-A981-9CF0-58C8762742C8}"/>
              </a:ext>
            </a:extLst>
          </p:cNvPr>
          <p:cNvPicPr>
            <a:picLocks noChangeAspect="1"/>
          </p:cNvPicPr>
          <p:nvPr/>
        </p:nvPicPr>
        <p:blipFill>
          <a:blip r:embed="rId2"/>
          <a:stretch>
            <a:fillRect/>
          </a:stretch>
        </p:blipFill>
        <p:spPr>
          <a:xfrm>
            <a:off x="6647032" y="1452087"/>
            <a:ext cx="5047926" cy="4426080"/>
          </a:xfrm>
          <a:prstGeom prst="rect">
            <a:avLst/>
          </a:prstGeom>
        </p:spPr>
      </p:pic>
      <p:sp>
        <p:nvSpPr>
          <p:cNvPr id="8" name="Turinio vietos rezervavimo ženklas 7">
            <a:extLst>
              <a:ext uri="{FF2B5EF4-FFF2-40B4-BE49-F238E27FC236}">
                <a16:creationId xmlns:a16="http://schemas.microsoft.com/office/drawing/2014/main" id="{5E85BC59-0F6A-D9D8-D0D4-0695B74F5107}"/>
              </a:ext>
            </a:extLst>
          </p:cNvPr>
          <p:cNvSpPr>
            <a:spLocks noGrp="1"/>
          </p:cNvSpPr>
          <p:nvPr>
            <p:ph idx="1"/>
          </p:nvPr>
        </p:nvSpPr>
        <p:spPr>
          <a:xfrm>
            <a:off x="360226" y="1684699"/>
            <a:ext cx="5650692" cy="3960855"/>
          </a:xfrm>
        </p:spPr>
        <p:txBody>
          <a:bodyPr>
            <a:normAutofit/>
          </a:bodyPr>
          <a:lstStyle/>
          <a:p>
            <a:pPr algn="just">
              <a:spcBef>
                <a:spcPts val="1100"/>
              </a:spcBef>
              <a:spcAft>
                <a:spcPts val="200"/>
              </a:spcAft>
            </a:pPr>
            <a:r>
              <a:rPr lang="lt-LT" sz="2200" b="1" dirty="0">
                <a:latin typeface="Times New Roman" panose="02020603050405020304" pitchFamily="18" charset="0"/>
                <a:cs typeface="Times New Roman" panose="02020603050405020304" pitchFamily="18" charset="0"/>
              </a:rPr>
              <a:t>2024 m. 98,2 % nevairuojančių </a:t>
            </a:r>
            <a:r>
              <a:rPr lang="lt-LT" sz="2200" dirty="0">
                <a:latin typeface="Times New Roman" panose="02020603050405020304" pitchFamily="18" charset="0"/>
                <a:cs typeface="Times New Roman" panose="02020603050405020304" pitchFamily="18" charset="0"/>
              </a:rPr>
              <a:t>respondentų teigė, kad naudojasi viešojo transporto paslaugomis. Šis procentas rodo, kad praktiškai visi, neturintys galimybės vairuoti, renkasi viešąjį transportą kaip pagrindinę susisiekimo priemonę. 2022 m. šis rodiklis buvo labai panašus – </a:t>
            </a:r>
            <a:r>
              <a:rPr lang="lt-LT" sz="2200" b="1" dirty="0">
                <a:latin typeface="Times New Roman" panose="02020603050405020304" pitchFamily="18" charset="0"/>
                <a:cs typeface="Times New Roman" panose="02020603050405020304" pitchFamily="18" charset="0"/>
              </a:rPr>
              <a:t>98 %</a:t>
            </a:r>
            <a:r>
              <a:rPr lang="lt-LT" sz="2200" dirty="0">
                <a:latin typeface="Times New Roman" panose="02020603050405020304" pitchFamily="18" charset="0"/>
                <a:cs typeface="Times New Roman" panose="02020603050405020304" pitchFamily="18" charset="0"/>
              </a:rPr>
              <a:t>.</a:t>
            </a:r>
          </a:p>
          <a:p>
            <a:pPr algn="just">
              <a:spcBef>
                <a:spcPts val="1100"/>
              </a:spcBef>
              <a:spcAft>
                <a:spcPts val="200"/>
              </a:spcAft>
            </a:pPr>
            <a:r>
              <a:rPr lang="lt-LT" sz="2200" b="1" dirty="0">
                <a:latin typeface="Times New Roman" panose="02020603050405020304" pitchFamily="18" charset="0"/>
                <a:cs typeface="Times New Roman" panose="02020603050405020304" pitchFamily="18" charset="0"/>
              </a:rPr>
              <a:t>86,5 % vairuojančių </a:t>
            </a:r>
            <a:r>
              <a:rPr lang="lt-LT" sz="2200" dirty="0">
                <a:latin typeface="Times New Roman" panose="02020603050405020304" pitchFamily="18" charset="0"/>
                <a:cs typeface="Times New Roman" panose="02020603050405020304" pitchFamily="18" charset="0"/>
              </a:rPr>
              <a:t>respondentų 2024 m. taip pat teigė, kad naudojasi viešojo transporto paslaugomis. Tai žymiai aukštesnis rodiklis nei 2022 m., kai tik 72 % vairuojančių respondentų naudojosi viešuoju transportu.</a:t>
            </a:r>
          </a:p>
        </p:txBody>
      </p:sp>
    </p:spTree>
    <p:extLst>
      <p:ext uri="{BB962C8B-B14F-4D97-AF65-F5344CB8AC3E}">
        <p14:creationId xmlns:p14="http://schemas.microsoft.com/office/powerpoint/2010/main" val="2125970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9674C75-C5C7-2B16-7D5D-DE4888CC5DFC}"/>
              </a:ext>
            </a:extLst>
          </p:cNvPr>
          <p:cNvSpPr>
            <a:spLocks noGrp="1"/>
          </p:cNvSpPr>
          <p:nvPr>
            <p:ph type="title"/>
          </p:nvPr>
        </p:nvSpPr>
        <p:spPr>
          <a:xfrm>
            <a:off x="838200" y="333012"/>
            <a:ext cx="10515600" cy="589068"/>
          </a:xfrm>
        </p:spPr>
        <p:txBody>
          <a:bodyPr>
            <a:normAutofit/>
          </a:bodyPr>
          <a:lstStyle/>
          <a:p>
            <a:pPr algn="ctr"/>
            <a:r>
              <a:rPr lang="lt-LT" sz="3400" dirty="0">
                <a:latin typeface="Times New Roman" panose="02020603050405020304" pitchFamily="18" charset="0"/>
                <a:cs typeface="Times New Roman" panose="02020603050405020304" pitchFamily="18" charset="0"/>
              </a:rPr>
              <a:t>Vaikų skaičius namų ūkiuose</a:t>
            </a:r>
            <a:endParaRPr lang="en-GB" sz="3400" dirty="0">
              <a:solidFill>
                <a:srgbClr val="FF0000"/>
              </a:solidFill>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67C1F4F3-C2B5-F41F-64CF-2325BE35D3CD}"/>
              </a:ext>
            </a:extLst>
          </p:cNvPr>
          <p:cNvSpPr>
            <a:spLocks noGrp="1"/>
          </p:cNvSpPr>
          <p:nvPr>
            <p:ph idx="1"/>
          </p:nvPr>
        </p:nvSpPr>
        <p:spPr>
          <a:xfrm>
            <a:off x="199973" y="1460556"/>
            <a:ext cx="5812637" cy="3936885"/>
          </a:xfrm>
        </p:spPr>
        <p:txBody>
          <a:bodyPr>
            <a:noAutofit/>
          </a:bodyPr>
          <a:lstStyle/>
          <a:p>
            <a:pPr marL="0" indent="0">
              <a:buNone/>
            </a:pPr>
            <a:r>
              <a:rPr lang="lt-LT" sz="2000" b="1" dirty="0">
                <a:latin typeface="Times New Roman" panose="02020603050405020304" pitchFamily="18" charset="0"/>
                <a:cs typeface="Times New Roman" panose="02020603050405020304" pitchFamily="18" charset="0"/>
              </a:rPr>
              <a:t>Respondentų namų ūkiai pagal vaikų skaičių:</a:t>
            </a:r>
          </a:p>
          <a:p>
            <a:r>
              <a:rPr lang="lt-LT" sz="2000" dirty="0">
                <a:latin typeface="Times New Roman" panose="02020603050405020304" pitchFamily="18" charset="0"/>
                <a:cs typeface="Times New Roman" panose="02020603050405020304" pitchFamily="18" charset="0"/>
              </a:rPr>
              <a:t>2022 ir 2024 m. apklausos rodo, kad didžiausia dalis respondentų neturi vaikų iki 16 metų amžiaus. 2024 m. apklausoje tokių respondentų dalis buvo 51,7 %, o 2022 m. – 50,66 %.</a:t>
            </a:r>
          </a:p>
          <a:p>
            <a:r>
              <a:rPr lang="lt-LT" sz="2000" dirty="0">
                <a:latin typeface="Times New Roman" panose="02020603050405020304" pitchFamily="18" charset="0"/>
                <a:cs typeface="Times New Roman" panose="02020603050405020304" pitchFamily="18" charset="0"/>
              </a:rPr>
              <a:t>Respondentų, turinčių vieną vaiką, procentinė dalis išaugo nuo 23,8 % 2022 m. iki 25 % 2024 m.</a:t>
            </a:r>
          </a:p>
          <a:p>
            <a:r>
              <a:rPr lang="lt-LT" sz="2000" dirty="0">
                <a:latin typeface="Times New Roman" panose="02020603050405020304" pitchFamily="18" charset="0"/>
                <a:cs typeface="Times New Roman" panose="02020603050405020304" pitchFamily="18" charset="0"/>
              </a:rPr>
              <a:t>Respondentų dalis, turinčių du vaikus sumažėjo nuo 21,4 % 2022 m. iki 16,5 % 2024 m.</a:t>
            </a:r>
          </a:p>
          <a:p>
            <a:r>
              <a:rPr lang="lt-LT" sz="2000" dirty="0">
                <a:latin typeface="Times New Roman" panose="02020603050405020304" pitchFamily="18" charset="0"/>
                <a:cs typeface="Times New Roman" panose="02020603050405020304" pitchFamily="18" charset="0"/>
              </a:rPr>
              <a:t>Respondentų su trimis vaikais dalis padidėjo nuo 3,43 % iki 4,9 %, o su keturiais vaikais – nuo 0,72 % iki 2 %.</a:t>
            </a:r>
            <a:endParaRPr lang="en-GB" sz="2000" dirty="0">
              <a:latin typeface="Times New Roman" panose="02020603050405020304" pitchFamily="18" charset="0"/>
              <a:cs typeface="Times New Roman" panose="02020603050405020304" pitchFamily="18" charset="0"/>
            </a:endParaRPr>
          </a:p>
        </p:txBody>
      </p:sp>
      <p:pic>
        <p:nvPicPr>
          <p:cNvPr id="4" name="Paveikslėlis 3">
            <a:extLst>
              <a:ext uri="{FF2B5EF4-FFF2-40B4-BE49-F238E27FC236}">
                <a16:creationId xmlns:a16="http://schemas.microsoft.com/office/drawing/2014/main" id="{14221AC5-127C-C189-4210-24B81DC34183}"/>
              </a:ext>
            </a:extLst>
          </p:cNvPr>
          <p:cNvPicPr>
            <a:picLocks noChangeAspect="1"/>
          </p:cNvPicPr>
          <p:nvPr/>
        </p:nvPicPr>
        <p:blipFill>
          <a:blip r:embed="rId2"/>
          <a:stretch>
            <a:fillRect/>
          </a:stretch>
        </p:blipFill>
        <p:spPr>
          <a:xfrm>
            <a:off x="6029622" y="1395806"/>
            <a:ext cx="5962405" cy="4066384"/>
          </a:xfrm>
          <a:prstGeom prst="rect">
            <a:avLst/>
          </a:prstGeom>
        </p:spPr>
      </p:pic>
    </p:spTree>
    <p:extLst>
      <p:ext uri="{BB962C8B-B14F-4D97-AF65-F5344CB8AC3E}">
        <p14:creationId xmlns:p14="http://schemas.microsoft.com/office/powerpoint/2010/main" val="1526788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A051BF3-80F9-236F-9C1D-EDE5E4D24313}"/>
              </a:ext>
            </a:extLst>
          </p:cNvPr>
          <p:cNvSpPr>
            <a:spLocks noGrp="1"/>
          </p:cNvSpPr>
          <p:nvPr>
            <p:ph type="title"/>
          </p:nvPr>
        </p:nvSpPr>
        <p:spPr>
          <a:xfrm>
            <a:off x="838200" y="199655"/>
            <a:ext cx="10515600" cy="469762"/>
          </a:xfrm>
        </p:spPr>
        <p:txBody>
          <a:bodyPr>
            <a:noAutofit/>
          </a:bodyPr>
          <a:lstStyle/>
          <a:p>
            <a:pPr algn="ctr"/>
            <a:r>
              <a:rPr lang="lt-LT" sz="3400" dirty="0">
                <a:latin typeface="Times New Roman" panose="02020603050405020304" pitchFamily="18" charset="0"/>
                <a:cs typeface="Times New Roman" panose="02020603050405020304" pitchFamily="18" charset="0"/>
              </a:rPr>
              <a:t>Viešojo transporto pasirinkimo priežastys</a:t>
            </a:r>
            <a:endParaRPr lang="lt-LT" sz="3400" dirty="0"/>
          </a:p>
        </p:txBody>
      </p:sp>
      <p:sp>
        <p:nvSpPr>
          <p:cNvPr id="3" name="Turinio vietos rezervavimo ženklas 2">
            <a:extLst>
              <a:ext uri="{FF2B5EF4-FFF2-40B4-BE49-F238E27FC236}">
                <a16:creationId xmlns:a16="http://schemas.microsoft.com/office/drawing/2014/main" id="{3DA40677-F895-13EE-B919-CA60C8E3CB1F}"/>
              </a:ext>
            </a:extLst>
          </p:cNvPr>
          <p:cNvSpPr>
            <a:spLocks noGrp="1"/>
          </p:cNvSpPr>
          <p:nvPr>
            <p:ph idx="1"/>
          </p:nvPr>
        </p:nvSpPr>
        <p:spPr>
          <a:xfrm>
            <a:off x="599792" y="1002569"/>
            <a:ext cx="5578504" cy="4704141"/>
          </a:xfrm>
        </p:spPr>
        <p:txBody>
          <a:bodyPr>
            <a:normAutofit fontScale="70000" lnSpcReduction="20000"/>
          </a:bodyPr>
          <a:lstStyle/>
          <a:p>
            <a:pPr marL="0" indent="0" algn="just">
              <a:lnSpc>
                <a:spcPct val="100000"/>
              </a:lnSpc>
              <a:spcBef>
                <a:spcPts val="1200"/>
              </a:spcBef>
              <a:spcAft>
                <a:spcPts val="300"/>
              </a:spcAft>
              <a:buNone/>
            </a:pPr>
            <a:r>
              <a:rPr lang="lt-LT" sz="2900" dirty="0">
                <a:latin typeface="Times New Roman" panose="02020603050405020304" pitchFamily="18" charset="0"/>
                <a:cs typeface="Times New Roman" panose="02020603050405020304" pitchFamily="18" charset="0"/>
              </a:rPr>
              <a:t>Apklausos metu respondentų buvo paprašyta nurodyti pagrindines priežastis, dėl kurių jie renkasi viešąjį transportą. Respondentai galėjo pažymėti kelias priežastis:</a:t>
            </a:r>
          </a:p>
          <a:p>
            <a:pPr algn="just">
              <a:lnSpc>
                <a:spcPct val="100000"/>
              </a:lnSpc>
              <a:spcBef>
                <a:spcPts val="1200"/>
              </a:spcBef>
              <a:spcAft>
                <a:spcPts val="300"/>
              </a:spcAft>
              <a:buFont typeface="Arial" panose="020B0604020202020204" pitchFamily="34" charset="0"/>
              <a:buChar char="•"/>
            </a:pPr>
            <a:r>
              <a:rPr lang="lt-LT" sz="2300" dirty="0">
                <a:latin typeface="Times New Roman" panose="02020603050405020304" pitchFamily="18" charset="0"/>
                <a:cs typeface="Times New Roman" panose="02020603050405020304" pitchFamily="18" charset="0"/>
              </a:rPr>
              <a:t>Nevairuoju, todėl naudojuosi viešuoju transportu – 52,9 % (585 respondentai).</a:t>
            </a:r>
          </a:p>
          <a:p>
            <a:pPr algn="just">
              <a:lnSpc>
                <a:spcPct val="100000"/>
              </a:lnSpc>
              <a:spcBef>
                <a:spcPts val="1200"/>
              </a:spcBef>
              <a:spcAft>
                <a:spcPts val="300"/>
              </a:spcAft>
              <a:buFont typeface="Arial" panose="020B0604020202020204" pitchFamily="34" charset="0"/>
              <a:buChar char="•"/>
            </a:pPr>
            <a:r>
              <a:rPr lang="lt-LT" sz="2300" dirty="0">
                <a:latin typeface="Times New Roman" panose="02020603050405020304" pitchFamily="18" charset="0"/>
                <a:cs typeface="Times New Roman" panose="02020603050405020304" pitchFamily="18" charset="0"/>
              </a:rPr>
              <a:t>Viešuoju transportu keliauti yra pigiau – 36,6 % (404 respondentai).</a:t>
            </a:r>
          </a:p>
          <a:p>
            <a:pPr algn="just">
              <a:lnSpc>
                <a:spcPct val="100000"/>
              </a:lnSpc>
              <a:spcBef>
                <a:spcPts val="1200"/>
              </a:spcBef>
              <a:spcAft>
                <a:spcPts val="300"/>
              </a:spcAft>
              <a:buFont typeface="Arial" panose="020B0604020202020204" pitchFamily="34" charset="0"/>
              <a:buChar char="•"/>
            </a:pPr>
            <a:r>
              <a:rPr lang="lt-LT" sz="2300" dirty="0">
                <a:latin typeface="Times New Roman" panose="02020603050405020304" pitchFamily="18" charset="0"/>
                <a:cs typeface="Times New Roman" panose="02020603050405020304" pitchFamily="18" charset="0"/>
              </a:rPr>
              <a:t>Viešuoju transportu mieste judėti yra patogiau – 28,4 % (314 respondentų).</a:t>
            </a:r>
          </a:p>
          <a:p>
            <a:pPr algn="just">
              <a:lnSpc>
                <a:spcPct val="100000"/>
              </a:lnSpc>
              <a:spcBef>
                <a:spcPts val="1200"/>
              </a:spcBef>
              <a:spcAft>
                <a:spcPts val="300"/>
              </a:spcAft>
              <a:buFont typeface="Arial" panose="020B0604020202020204" pitchFamily="34" charset="0"/>
              <a:buChar char="•"/>
            </a:pPr>
            <a:r>
              <a:rPr lang="lt-LT" sz="2300" dirty="0">
                <a:latin typeface="Times New Roman" panose="02020603050405020304" pitchFamily="18" charset="0"/>
                <a:cs typeface="Times New Roman" panose="02020603050405020304" pitchFamily="18" charset="0"/>
              </a:rPr>
              <a:t>Viešuoju transportu keliauti ekologiškiau – 22,4 % (248 respondentai).</a:t>
            </a:r>
          </a:p>
          <a:p>
            <a:pPr algn="just">
              <a:lnSpc>
                <a:spcPct val="100000"/>
              </a:lnSpc>
              <a:spcBef>
                <a:spcPts val="1200"/>
              </a:spcBef>
              <a:spcAft>
                <a:spcPts val="300"/>
              </a:spcAft>
              <a:buFont typeface="Arial" panose="020B0604020202020204" pitchFamily="34" charset="0"/>
              <a:buChar char="•"/>
            </a:pPr>
            <a:r>
              <a:rPr lang="lt-LT" sz="2300" dirty="0">
                <a:latin typeface="Times New Roman" panose="02020603050405020304" pitchFamily="18" charset="0"/>
                <a:cs typeface="Times New Roman" panose="02020603050405020304" pitchFamily="18" charset="0"/>
              </a:rPr>
              <a:t>Viešuoju transportu susisiekimas yra greitesnis – 12,9 % (142 respondentai).</a:t>
            </a:r>
          </a:p>
          <a:p>
            <a:pPr algn="just">
              <a:lnSpc>
                <a:spcPct val="100000"/>
              </a:lnSpc>
              <a:spcBef>
                <a:spcPts val="1200"/>
              </a:spcBef>
              <a:spcAft>
                <a:spcPts val="300"/>
              </a:spcAft>
              <a:buFont typeface="Arial" panose="020B0604020202020204" pitchFamily="34" charset="0"/>
              <a:buChar char="•"/>
            </a:pPr>
            <a:r>
              <a:rPr lang="lt-LT" sz="2300" dirty="0">
                <a:latin typeface="Times New Roman" panose="02020603050405020304" pitchFamily="18" charset="0"/>
                <a:cs typeface="Times New Roman" panose="02020603050405020304" pitchFamily="18" charset="0"/>
              </a:rPr>
              <a:t>Viešasis transportas pritaikytas neįgaliems – 4,7 % (52 respondentai).</a:t>
            </a:r>
          </a:p>
          <a:p>
            <a:endParaRPr lang="lt-LT" dirty="0"/>
          </a:p>
        </p:txBody>
      </p:sp>
      <p:pic>
        <p:nvPicPr>
          <p:cNvPr id="7" name="Paveikslėlis 6">
            <a:extLst>
              <a:ext uri="{FF2B5EF4-FFF2-40B4-BE49-F238E27FC236}">
                <a16:creationId xmlns:a16="http://schemas.microsoft.com/office/drawing/2014/main" id="{493CF2E2-C7C2-509E-FB9C-70FC7704CD59}"/>
              </a:ext>
            </a:extLst>
          </p:cNvPr>
          <p:cNvPicPr>
            <a:picLocks noChangeAspect="1"/>
          </p:cNvPicPr>
          <p:nvPr/>
        </p:nvPicPr>
        <p:blipFill>
          <a:blip r:embed="rId2"/>
          <a:stretch>
            <a:fillRect/>
          </a:stretch>
        </p:blipFill>
        <p:spPr>
          <a:xfrm>
            <a:off x="6629634" y="929417"/>
            <a:ext cx="4962574" cy="5145470"/>
          </a:xfrm>
          <a:prstGeom prst="rect">
            <a:avLst/>
          </a:prstGeom>
        </p:spPr>
      </p:pic>
    </p:spTree>
    <p:extLst>
      <p:ext uri="{BB962C8B-B14F-4D97-AF65-F5344CB8AC3E}">
        <p14:creationId xmlns:p14="http://schemas.microsoft.com/office/powerpoint/2010/main" val="2498737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8963975-AFFC-E046-D864-4174CD894698}"/>
              </a:ext>
            </a:extLst>
          </p:cNvPr>
          <p:cNvSpPr>
            <a:spLocks noGrp="1"/>
          </p:cNvSpPr>
          <p:nvPr>
            <p:ph type="title"/>
          </p:nvPr>
        </p:nvSpPr>
        <p:spPr>
          <a:xfrm>
            <a:off x="838200" y="0"/>
            <a:ext cx="10515600" cy="925290"/>
          </a:xfrm>
        </p:spPr>
        <p:txBody>
          <a:bodyPr>
            <a:noAutofit/>
          </a:bodyPr>
          <a:lstStyle/>
          <a:p>
            <a:pPr algn="ctr"/>
            <a:r>
              <a:rPr lang="lt-LT" sz="3200" dirty="0">
                <a:latin typeface="Times New Roman" panose="02020603050405020304" pitchFamily="18" charset="0"/>
                <a:cs typeface="Times New Roman" panose="02020603050405020304" pitchFamily="18" charset="0"/>
              </a:rPr>
              <a:t>17 maršruto pakeitimo vertinimas </a:t>
            </a:r>
            <a:br>
              <a:rPr lang="lt-LT" sz="3200" dirty="0">
                <a:latin typeface="Times New Roman" panose="02020603050405020304" pitchFamily="18" charset="0"/>
                <a:cs typeface="Times New Roman" panose="02020603050405020304" pitchFamily="18" charset="0"/>
              </a:rPr>
            </a:br>
            <a:r>
              <a:rPr lang="lt-LT" sz="3200" dirty="0">
                <a:latin typeface="Times New Roman" panose="02020603050405020304" pitchFamily="18" charset="0"/>
                <a:cs typeface="Times New Roman" panose="02020603050405020304" pitchFamily="18" charset="0"/>
              </a:rPr>
              <a:t>(atskirais rytiniais reisais į Pakruojo žiedą)</a:t>
            </a:r>
            <a:endParaRPr lang="en-GB" sz="3200" dirty="0">
              <a:latin typeface="Times New Roman" panose="02020603050405020304" pitchFamily="18" charset="0"/>
              <a:cs typeface="Times New Roman" panose="02020603050405020304" pitchFamily="18" charset="0"/>
            </a:endParaRPr>
          </a:p>
        </p:txBody>
      </p:sp>
      <p:pic>
        <p:nvPicPr>
          <p:cNvPr id="7" name="Paveikslėlis 6">
            <a:extLst>
              <a:ext uri="{FF2B5EF4-FFF2-40B4-BE49-F238E27FC236}">
                <a16:creationId xmlns:a16="http://schemas.microsoft.com/office/drawing/2014/main" id="{27A1BBED-0722-6AAA-4CC5-E057A1DE3AEA}"/>
              </a:ext>
            </a:extLst>
          </p:cNvPr>
          <p:cNvPicPr>
            <a:picLocks noChangeAspect="1"/>
          </p:cNvPicPr>
          <p:nvPr/>
        </p:nvPicPr>
        <p:blipFill>
          <a:blip r:embed="rId2"/>
          <a:stretch>
            <a:fillRect/>
          </a:stretch>
        </p:blipFill>
        <p:spPr>
          <a:xfrm>
            <a:off x="6662565" y="1368373"/>
            <a:ext cx="5297883" cy="4121253"/>
          </a:xfrm>
          <a:prstGeom prst="rect">
            <a:avLst/>
          </a:prstGeom>
        </p:spPr>
      </p:pic>
      <p:sp>
        <p:nvSpPr>
          <p:cNvPr id="3" name="Turinio vietos rezervavimo ženklas 2">
            <a:extLst>
              <a:ext uri="{FF2B5EF4-FFF2-40B4-BE49-F238E27FC236}">
                <a16:creationId xmlns:a16="http://schemas.microsoft.com/office/drawing/2014/main" id="{0F042723-5F63-B68A-AFF4-4556405D3AEB}"/>
              </a:ext>
            </a:extLst>
          </p:cNvPr>
          <p:cNvSpPr>
            <a:spLocks noGrp="1"/>
          </p:cNvSpPr>
          <p:nvPr>
            <p:ph idx="1"/>
          </p:nvPr>
        </p:nvSpPr>
        <p:spPr>
          <a:xfrm>
            <a:off x="295560" y="1368373"/>
            <a:ext cx="6132672" cy="4914108"/>
          </a:xfrm>
          <a:noFill/>
        </p:spPr>
        <p:txBody>
          <a:bodyPr>
            <a:noAutofit/>
          </a:bodyPr>
          <a:lstStyle/>
          <a:p>
            <a:pPr algn="just">
              <a:lnSpc>
                <a:spcPct val="100000"/>
              </a:lnSpc>
              <a:spcBef>
                <a:spcPts val="300"/>
              </a:spcBef>
              <a:spcAft>
                <a:spcPts val="200"/>
              </a:spcAft>
            </a:pPr>
            <a:r>
              <a:rPr lang="lt-LT" sz="2000" dirty="0">
                <a:latin typeface="Times New Roman" panose="02020603050405020304" pitchFamily="18" charset="0"/>
                <a:cs typeface="Times New Roman" panose="02020603050405020304" pitchFamily="18" charset="0"/>
              </a:rPr>
              <a:t>Pakeitimo tikslas – optimizuoti kaštus.</a:t>
            </a:r>
          </a:p>
          <a:p>
            <a:pPr algn="just">
              <a:lnSpc>
                <a:spcPct val="100000"/>
              </a:lnSpc>
              <a:spcBef>
                <a:spcPts val="300"/>
              </a:spcBef>
              <a:spcAft>
                <a:spcPts val="200"/>
              </a:spcAft>
            </a:pPr>
            <a:r>
              <a:rPr lang="lt-LT" sz="2000" dirty="0">
                <a:latin typeface="Times New Roman" panose="02020603050405020304" pitchFamily="18" charset="0"/>
                <a:cs typeface="Times New Roman" panose="02020603050405020304" pitchFamily="18" charset="0"/>
              </a:rPr>
              <a:t>Pakeitimas įgyvendintas 2023-04-01.</a:t>
            </a:r>
          </a:p>
          <a:p>
            <a:pPr algn="just">
              <a:lnSpc>
                <a:spcPct val="100000"/>
              </a:lnSpc>
              <a:spcBef>
                <a:spcPts val="300"/>
              </a:spcBef>
              <a:spcAft>
                <a:spcPts val="200"/>
              </a:spcAft>
            </a:pPr>
            <a:r>
              <a:rPr lang="lt-LT" sz="2000" dirty="0">
                <a:latin typeface="Times New Roman" panose="02020603050405020304" pitchFamily="18" charset="0"/>
                <a:cs typeface="Times New Roman" panose="02020603050405020304" pitchFamily="18" charset="0"/>
              </a:rPr>
              <a:t>17 maršruto trasos pakeitimo rezultatai iki 2024-12-31:</a:t>
            </a:r>
          </a:p>
          <a:p>
            <a:pPr marL="948600" indent="-457200" algn="just">
              <a:lnSpc>
                <a:spcPct val="100000"/>
              </a:lnSpc>
              <a:spcBef>
                <a:spcPts val="0"/>
              </a:spcBef>
              <a:buFont typeface="Wingdings" panose="05000000000000000000" pitchFamily="2" charset="2"/>
              <a:buChar char="ü"/>
            </a:pPr>
            <a:r>
              <a:rPr lang="lt-LT" sz="2000" dirty="0">
                <a:latin typeface="Times New Roman" panose="02020603050405020304" pitchFamily="18" charset="0"/>
                <a:cs typeface="Times New Roman" panose="02020603050405020304" pitchFamily="18" charset="0"/>
              </a:rPr>
              <a:t>sumažinta 5520 km ridos maršrute;</a:t>
            </a:r>
          </a:p>
          <a:p>
            <a:pPr marL="948600" indent="-457200" algn="just">
              <a:lnSpc>
                <a:spcPct val="100000"/>
              </a:lnSpc>
              <a:spcBef>
                <a:spcPts val="0"/>
              </a:spcBef>
              <a:buFont typeface="Wingdings" panose="05000000000000000000" pitchFamily="2" charset="2"/>
              <a:buChar char="ü"/>
            </a:pPr>
            <a:r>
              <a:rPr lang="lt-LT" sz="2000" dirty="0">
                <a:latin typeface="Times New Roman" panose="02020603050405020304" pitchFamily="18" charset="0"/>
                <a:cs typeface="Times New Roman" panose="02020603050405020304" pitchFamily="18" charset="0"/>
              </a:rPr>
              <a:t>sumažinta 2760 km nulinės ridos;</a:t>
            </a:r>
          </a:p>
          <a:p>
            <a:pPr marL="948600" indent="-457200" algn="just">
              <a:lnSpc>
                <a:spcPct val="100000"/>
              </a:lnSpc>
              <a:spcBef>
                <a:spcPts val="0"/>
              </a:spcBef>
              <a:buFont typeface="Wingdings" panose="05000000000000000000" pitchFamily="2" charset="2"/>
              <a:buChar char="ü"/>
            </a:pPr>
            <a:r>
              <a:rPr lang="lt-LT" sz="2000" dirty="0">
                <a:latin typeface="Times New Roman" panose="02020603050405020304" pitchFamily="18" charset="0"/>
                <a:cs typeface="Times New Roman" panose="02020603050405020304" pitchFamily="18" charset="0"/>
              </a:rPr>
              <a:t>sumažinta 318 darbo valandų.</a:t>
            </a:r>
          </a:p>
          <a:p>
            <a:pPr marL="948600" indent="-457200" algn="just">
              <a:lnSpc>
                <a:spcPct val="100000"/>
              </a:lnSpc>
              <a:spcBef>
                <a:spcPts val="0"/>
              </a:spcBef>
              <a:buFont typeface="Wingdings" panose="05000000000000000000" pitchFamily="2" charset="2"/>
              <a:buChar char="ü"/>
            </a:pPr>
            <a:r>
              <a:rPr lang="lt-LT" sz="2000" dirty="0">
                <a:latin typeface="Times New Roman" panose="02020603050405020304" pitchFamily="18" charset="0"/>
                <a:cs typeface="Times New Roman" panose="02020603050405020304" pitchFamily="18" charset="0"/>
              </a:rPr>
              <a:t>Pinigine išraiška išlaidos sumažintos 9630 Eur.</a:t>
            </a:r>
          </a:p>
          <a:p>
            <a:pPr algn="just">
              <a:lnSpc>
                <a:spcPct val="100000"/>
              </a:lnSpc>
              <a:spcBef>
                <a:spcPts val="300"/>
              </a:spcBef>
              <a:spcAft>
                <a:spcPts val="200"/>
              </a:spcAft>
            </a:pPr>
            <a:r>
              <a:rPr lang="lt-LT" sz="2000" dirty="0">
                <a:latin typeface="Times New Roman" panose="02020603050405020304" pitchFamily="18" charset="0"/>
                <a:cs typeface="Times New Roman" panose="02020603050405020304" pitchFamily="18" charset="0"/>
              </a:rPr>
              <a:t>Iš 300 keleivių, kurie renkasi šį maršrutą, 272 (90,7 %) įvertino pakeitimą teigiamai. Tai rodo, kad rytiniai reisai į Pakruojo žiedą nesudaro nepatogumų keleiviams.</a:t>
            </a:r>
          </a:p>
          <a:p>
            <a:pPr algn="just">
              <a:lnSpc>
                <a:spcPct val="100000"/>
              </a:lnSpc>
              <a:spcBef>
                <a:spcPts val="300"/>
              </a:spcBef>
              <a:spcAft>
                <a:spcPts val="200"/>
              </a:spcAft>
            </a:pPr>
            <a:r>
              <a:rPr lang="lt-LT" sz="2000" dirty="0">
                <a:latin typeface="Times New Roman" panose="02020603050405020304" pitchFamily="18" charset="0"/>
                <a:cs typeface="Times New Roman" panose="02020603050405020304" pitchFamily="18" charset="0"/>
              </a:rPr>
              <a:t>Tik 28 keleiviai (9,3 %) įvertino šį pakeitimą neigiamai.</a:t>
            </a:r>
          </a:p>
        </p:txBody>
      </p:sp>
    </p:spTree>
    <p:extLst>
      <p:ext uri="{BB962C8B-B14F-4D97-AF65-F5344CB8AC3E}">
        <p14:creationId xmlns:p14="http://schemas.microsoft.com/office/powerpoint/2010/main" val="1322213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97E35D3-243B-C36C-8758-A5F07AA75181}"/>
              </a:ext>
            </a:extLst>
          </p:cNvPr>
          <p:cNvSpPr>
            <a:spLocks noGrp="1"/>
          </p:cNvSpPr>
          <p:nvPr>
            <p:ph type="title"/>
          </p:nvPr>
        </p:nvSpPr>
        <p:spPr>
          <a:xfrm>
            <a:off x="838200" y="189269"/>
            <a:ext cx="10515600" cy="681251"/>
          </a:xfrm>
        </p:spPr>
        <p:txBody>
          <a:bodyPr>
            <a:normAutofit/>
          </a:bodyPr>
          <a:lstStyle/>
          <a:p>
            <a:pPr algn="ctr"/>
            <a:r>
              <a:rPr lang="lt-LT" sz="3400" dirty="0">
                <a:latin typeface="Times New Roman" panose="02020603050405020304" pitchFamily="18" charset="0"/>
                <a:cs typeface="Times New Roman" panose="02020603050405020304" pitchFamily="18" charset="0"/>
              </a:rPr>
              <a:t>3 maršruto trasoje įrengta nauja Miglovaros stotelė</a:t>
            </a:r>
            <a:endParaRPr lang="en-GB" sz="340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C8032F80-4ECE-EBF9-AD5C-39D3C4F26705}"/>
              </a:ext>
            </a:extLst>
          </p:cNvPr>
          <p:cNvSpPr>
            <a:spLocks noGrp="1"/>
          </p:cNvSpPr>
          <p:nvPr>
            <p:ph idx="1"/>
          </p:nvPr>
        </p:nvSpPr>
        <p:spPr>
          <a:xfrm>
            <a:off x="283465" y="1314744"/>
            <a:ext cx="5695438" cy="4180800"/>
          </a:xfrm>
        </p:spPr>
        <p:txBody>
          <a:bodyPr>
            <a:normAutofit/>
          </a:bodyPr>
          <a:lstStyle/>
          <a:p>
            <a:pPr algn="just">
              <a:spcBef>
                <a:spcPts val="1100"/>
              </a:spcBef>
              <a:spcAft>
                <a:spcPts val="100"/>
              </a:spcAft>
            </a:pPr>
            <a:r>
              <a:rPr lang="lt-LT" sz="2200" dirty="0">
                <a:latin typeface="Times New Roman" panose="02020603050405020304" pitchFamily="18" charset="0"/>
                <a:cs typeface="Times New Roman" panose="02020603050405020304" pitchFamily="18" charset="0"/>
              </a:rPr>
              <a:t>Tikslas - gerinti keleivių susisiekimą ir patogumą, atliepiant galimybių studijos rekomendacijas.</a:t>
            </a:r>
          </a:p>
          <a:p>
            <a:pPr>
              <a:spcBef>
                <a:spcPts val="1100"/>
              </a:spcBef>
              <a:spcAft>
                <a:spcPts val="100"/>
              </a:spcAft>
            </a:pPr>
            <a:r>
              <a:rPr lang="lt-LT" sz="2200" dirty="0">
                <a:latin typeface="Times New Roman" panose="02020603050405020304" pitchFamily="18" charset="0"/>
                <a:cs typeface="Times New Roman" panose="02020603050405020304" pitchFamily="18" charset="0"/>
              </a:rPr>
              <a:t>Įgyvendinimo data - 2023 m. balandžio 1 d.</a:t>
            </a:r>
          </a:p>
          <a:p>
            <a:pPr algn="just">
              <a:spcBef>
                <a:spcPts val="1100"/>
              </a:spcBef>
              <a:spcAft>
                <a:spcPts val="100"/>
              </a:spcAft>
            </a:pPr>
            <a:r>
              <a:rPr lang="lt-LT" sz="2200" dirty="0">
                <a:latin typeface="Times New Roman" panose="02020603050405020304" pitchFamily="18" charset="0"/>
                <a:cs typeface="Times New Roman" panose="02020603050405020304" pitchFamily="18" charset="0"/>
              </a:rPr>
              <a:t>240 respondentų, kurie renkasi šį  maršrutą, pakeitimą įvertino teigiamai. Tai sudaro 94,1 % iš tų, kurie vertino pakeitimą.</a:t>
            </a:r>
          </a:p>
          <a:p>
            <a:pPr algn="just">
              <a:spcBef>
                <a:spcPts val="1100"/>
              </a:spcBef>
              <a:spcAft>
                <a:spcPts val="100"/>
              </a:spcAft>
            </a:pPr>
            <a:r>
              <a:rPr lang="lt-LT" sz="2200" dirty="0">
                <a:latin typeface="Times New Roman" panose="02020603050405020304" pitchFamily="18" charset="0"/>
                <a:cs typeface="Times New Roman" panose="02020603050405020304" pitchFamily="18" charset="0"/>
              </a:rPr>
              <a:t>Tik 15 respondentų (5,9 % iš tų, kurie vertino pakeitimą) nurodė, kad šis pakeitimas buvo neigiamas.</a:t>
            </a:r>
            <a:endParaRPr lang="en-GB" sz="2200" dirty="0">
              <a:latin typeface="Times New Roman" panose="02020603050405020304" pitchFamily="18" charset="0"/>
              <a:cs typeface="Times New Roman" panose="02020603050405020304" pitchFamily="18" charset="0"/>
            </a:endParaRPr>
          </a:p>
        </p:txBody>
      </p:sp>
      <p:pic>
        <p:nvPicPr>
          <p:cNvPr id="5" name="Paveikslėlis 4">
            <a:extLst>
              <a:ext uri="{FF2B5EF4-FFF2-40B4-BE49-F238E27FC236}">
                <a16:creationId xmlns:a16="http://schemas.microsoft.com/office/drawing/2014/main" id="{BC8F311E-5AF4-B498-1321-84D59961A780}"/>
              </a:ext>
            </a:extLst>
          </p:cNvPr>
          <p:cNvPicPr>
            <a:picLocks noChangeAspect="1"/>
          </p:cNvPicPr>
          <p:nvPr/>
        </p:nvPicPr>
        <p:blipFill>
          <a:blip r:embed="rId2"/>
          <a:stretch>
            <a:fillRect/>
          </a:stretch>
        </p:blipFill>
        <p:spPr>
          <a:xfrm>
            <a:off x="6290738" y="1314744"/>
            <a:ext cx="5413717" cy="4694327"/>
          </a:xfrm>
          <a:prstGeom prst="rect">
            <a:avLst/>
          </a:prstGeom>
        </p:spPr>
      </p:pic>
    </p:spTree>
    <p:extLst>
      <p:ext uri="{BB962C8B-B14F-4D97-AF65-F5344CB8AC3E}">
        <p14:creationId xmlns:p14="http://schemas.microsoft.com/office/powerpoint/2010/main" val="1334891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14912</TotalTime>
  <Words>1878</Words>
  <Application>Microsoft Office PowerPoint</Application>
  <PresentationFormat>Plačiaekranė</PresentationFormat>
  <Paragraphs>115</Paragraphs>
  <Slides>18</Slides>
  <Notes>0</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18</vt:i4>
      </vt:variant>
    </vt:vector>
  </HeadingPairs>
  <TitlesOfParts>
    <vt:vector size="24" baseType="lpstr">
      <vt:lpstr>Arial</vt:lpstr>
      <vt:lpstr>Calibri</vt:lpstr>
      <vt:lpstr>Calibri Light</vt:lpstr>
      <vt:lpstr>Times New Roman</vt:lpstr>
      <vt:lpstr>Wingdings</vt:lpstr>
      <vt:lpstr>Office Theme</vt:lpstr>
      <vt:lpstr>Šiaulių miesto viešojo transporto keleivių apklausos rezultatai</vt:lpstr>
      <vt:lpstr>Keleivių apklausos rengimo priežastis ir tikslas</vt:lpstr>
      <vt:lpstr>Metodologija</vt:lpstr>
      <vt:lpstr>Respondentų charakteristika</vt:lpstr>
      <vt:lpstr>Viešojo transporto naudojimas tarp vairuojančių ir nevairuojančių respondentų</vt:lpstr>
      <vt:lpstr>Vaikų skaičius namų ūkiuose</vt:lpstr>
      <vt:lpstr>Viešojo transporto pasirinkimo priežastys</vt:lpstr>
      <vt:lpstr>17 maršruto pakeitimo vertinimas  (atskirais rytiniais reisais į Pakruojo žiedą)</vt:lpstr>
      <vt:lpstr>3 maršruto trasoje įrengta nauja Miglovaros stotelė</vt:lpstr>
      <vt:lpstr>23 maršruto trasos keitimas apimant Gubernijos stotelę</vt:lpstr>
      <vt:lpstr>1 per Aviacijos g. maršruto trasos pratesimas  iki Terminalo stotelės</vt:lpstr>
      <vt:lpstr>P5 maršruto vertinimas  (apjungti P5, P6 ir P7 maršrutai)</vt:lpstr>
      <vt:lpstr>P5 maršruto keleivių ir ridos pokyčiai po P5, P6 ir P7 maršrutų apjungimo</vt:lpstr>
      <vt:lpstr>4A maršruto trasos korekcija nukreipiant  autobusą Dubijos gatve</vt:lpstr>
      <vt:lpstr>4A maršruto keleivių dinamika ir reiso trukmė</vt:lpstr>
      <vt:lpstr>Veiksniai, skatinantys viešojo transporto pasirinkimą</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Mantas Abromavičius</dc:creator>
  <cp:lastModifiedBy>Justina Žukauskienė</cp:lastModifiedBy>
  <cp:revision>211</cp:revision>
  <dcterms:created xsi:type="dcterms:W3CDTF">2023-05-09T10:12:17Z</dcterms:created>
  <dcterms:modified xsi:type="dcterms:W3CDTF">2025-02-12T06:58:43Z</dcterms:modified>
</cp:coreProperties>
</file>