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League Spartan" panose="020B0604020202020204" charset="-70"/>
      <p:regular r:id="rId30"/>
    </p:embeddedFont>
    <p:embeddedFont>
      <p:font typeface="Arial Bold" panose="020B070402020202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0423998" y="1280864"/>
            <a:ext cx="5744494" cy="1607940"/>
          </a:xfrm>
          <a:custGeom>
            <a:avLst/>
            <a:gdLst/>
            <a:ahLst/>
            <a:cxnLst/>
            <a:rect l="l" t="t" r="r" b="b"/>
            <a:pathLst>
              <a:path w="5744494" h="1607940">
                <a:moveTo>
                  <a:pt x="0" y="0"/>
                </a:moveTo>
                <a:lnTo>
                  <a:pt x="5744494" y="0"/>
                </a:lnTo>
                <a:lnTo>
                  <a:pt x="5744494" y="1607939"/>
                </a:lnTo>
                <a:lnTo>
                  <a:pt x="0" y="1607939"/>
                </a:lnTo>
                <a:lnTo>
                  <a:pt x="0" y="0"/>
                </a:lnTo>
                <a:close/>
              </a:path>
            </a:pathLst>
          </a:custGeom>
          <a:blipFill>
            <a:blip r:embed="rId3"/>
            <a:stretch>
              <a:fillRect/>
            </a:stretch>
          </a:blipFill>
        </p:spPr>
      </p:sp>
      <p:sp>
        <p:nvSpPr>
          <p:cNvPr id="4" name="Freeform 4"/>
          <p:cNvSpPr/>
          <p:nvPr/>
        </p:nvSpPr>
        <p:spPr>
          <a:xfrm>
            <a:off x="0" y="0"/>
            <a:ext cx="8169049" cy="10287000"/>
          </a:xfrm>
          <a:custGeom>
            <a:avLst/>
            <a:gdLst/>
            <a:ahLst/>
            <a:cxnLst/>
            <a:rect l="l" t="t" r="r" b="b"/>
            <a:pathLst>
              <a:path w="8169049" h="10287000">
                <a:moveTo>
                  <a:pt x="0" y="0"/>
                </a:moveTo>
                <a:lnTo>
                  <a:pt x="8169049" y="0"/>
                </a:lnTo>
                <a:lnTo>
                  <a:pt x="8169049" y="10287000"/>
                </a:lnTo>
                <a:lnTo>
                  <a:pt x="0" y="10287000"/>
                </a:lnTo>
                <a:lnTo>
                  <a:pt x="0" y="0"/>
                </a:lnTo>
                <a:close/>
              </a:path>
            </a:pathLst>
          </a:custGeom>
          <a:blipFill>
            <a:blip r:embed="rId3"/>
            <a:stretch>
              <a:fillRect l="-43913" r="-308529" b="-569"/>
            </a:stretch>
          </a:blipFill>
        </p:spPr>
      </p:sp>
      <p:sp>
        <p:nvSpPr>
          <p:cNvPr id="5" name="Freeform 5"/>
          <p:cNvSpPr/>
          <p:nvPr/>
        </p:nvSpPr>
        <p:spPr>
          <a:xfrm>
            <a:off x="7948965" y="860150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6" name="Freeform 6"/>
          <p:cNvSpPr/>
          <p:nvPr/>
        </p:nvSpPr>
        <p:spPr>
          <a:xfrm>
            <a:off x="0" y="0"/>
            <a:ext cx="9559000" cy="10287000"/>
          </a:xfrm>
          <a:custGeom>
            <a:avLst/>
            <a:gdLst/>
            <a:ahLst/>
            <a:cxnLst/>
            <a:rect l="l" t="t" r="r" b="b"/>
            <a:pathLst>
              <a:path w="9559000" h="10287000">
                <a:moveTo>
                  <a:pt x="0" y="0"/>
                </a:moveTo>
                <a:lnTo>
                  <a:pt x="9559000" y="0"/>
                </a:lnTo>
                <a:lnTo>
                  <a:pt x="9559000" y="10287000"/>
                </a:lnTo>
                <a:lnTo>
                  <a:pt x="0" y="10287000"/>
                </a:lnTo>
                <a:lnTo>
                  <a:pt x="0" y="0"/>
                </a:lnTo>
                <a:close/>
              </a:path>
            </a:pathLst>
          </a:custGeom>
          <a:blipFill>
            <a:blip r:embed="rId5"/>
            <a:stretch>
              <a:fillRect l="-5778" t="-1666" b="-37361"/>
            </a:stretch>
          </a:blipFill>
        </p:spPr>
      </p:sp>
      <p:sp>
        <p:nvSpPr>
          <p:cNvPr id="7" name="TextBox 7"/>
          <p:cNvSpPr txBox="1"/>
          <p:nvPr/>
        </p:nvSpPr>
        <p:spPr>
          <a:xfrm>
            <a:off x="9865513" y="4316571"/>
            <a:ext cx="9144000" cy="1807337"/>
          </a:xfrm>
          <a:prstGeom prst="rect">
            <a:avLst/>
          </a:prstGeom>
        </p:spPr>
        <p:txBody>
          <a:bodyPr lIns="0" tIns="0" rIns="0" bIns="0" rtlCol="0" anchor="t">
            <a:spAutoFit/>
          </a:bodyPr>
          <a:lstStyle/>
          <a:p>
            <a:pPr>
              <a:lnSpc>
                <a:spcPts val="7398"/>
              </a:lnSpc>
            </a:pPr>
            <a:r>
              <a:rPr lang="en-US" sz="4899" spc="298">
                <a:solidFill>
                  <a:srgbClr val="054CA1"/>
                </a:solidFill>
                <a:latin typeface="League Spartan"/>
              </a:rPr>
              <a:t>Projektas JUNGTYS</a:t>
            </a:r>
          </a:p>
          <a:p>
            <a:pPr>
              <a:lnSpc>
                <a:spcPts val="7398"/>
              </a:lnSpc>
            </a:pPr>
            <a:r>
              <a:rPr lang="en-US" sz="4899" spc="298">
                <a:solidFill>
                  <a:srgbClr val="054CA1"/>
                </a:solidFill>
                <a:latin typeface="League Spartan"/>
              </a:rPr>
              <a:t>Nr. 07-020-P-0001</a:t>
            </a:r>
          </a:p>
        </p:txBody>
      </p:sp>
      <p:sp>
        <p:nvSpPr>
          <p:cNvPr id="8" name="Freeform 8"/>
          <p:cNvSpPr/>
          <p:nvPr/>
        </p:nvSpPr>
        <p:spPr>
          <a:xfrm>
            <a:off x="14528823" y="8340085"/>
            <a:ext cx="3279338" cy="1836429"/>
          </a:xfrm>
          <a:custGeom>
            <a:avLst/>
            <a:gdLst/>
            <a:ahLst/>
            <a:cxnLst/>
            <a:rect l="l" t="t" r="r" b="b"/>
            <a:pathLst>
              <a:path w="3279338" h="1836429">
                <a:moveTo>
                  <a:pt x="0" y="0"/>
                </a:moveTo>
                <a:lnTo>
                  <a:pt x="3279338" y="0"/>
                </a:lnTo>
                <a:lnTo>
                  <a:pt x="3279338" y="1836430"/>
                </a:lnTo>
                <a:lnTo>
                  <a:pt x="0" y="1836430"/>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762476" y="1000125"/>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7538200" y="8389477"/>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5" name="Freeform 5"/>
          <p:cNvSpPr/>
          <p:nvPr/>
        </p:nvSpPr>
        <p:spPr>
          <a:xfrm>
            <a:off x="14660556" y="8271500"/>
            <a:ext cx="3044048" cy="1704667"/>
          </a:xfrm>
          <a:custGeom>
            <a:avLst/>
            <a:gdLst/>
            <a:ahLst/>
            <a:cxnLst/>
            <a:rect l="l" t="t" r="r" b="b"/>
            <a:pathLst>
              <a:path w="3044048" h="1704667">
                <a:moveTo>
                  <a:pt x="0" y="0"/>
                </a:moveTo>
                <a:lnTo>
                  <a:pt x="3044048" y="0"/>
                </a:lnTo>
                <a:lnTo>
                  <a:pt x="3044048" y="1704667"/>
                </a:lnTo>
                <a:lnTo>
                  <a:pt x="0" y="1704667"/>
                </a:lnTo>
                <a:lnTo>
                  <a:pt x="0" y="0"/>
                </a:lnTo>
                <a:close/>
              </a:path>
            </a:pathLst>
          </a:custGeom>
          <a:blipFill>
            <a:blip r:embed="rId5"/>
            <a:stretch>
              <a:fillRect/>
            </a:stretch>
          </a:blipFill>
        </p:spPr>
      </p:sp>
      <p:sp>
        <p:nvSpPr>
          <p:cNvPr id="6" name="Freeform 6"/>
          <p:cNvSpPr/>
          <p:nvPr/>
        </p:nvSpPr>
        <p:spPr>
          <a:xfrm>
            <a:off x="83671" y="2449421"/>
            <a:ext cx="7102104" cy="10045408"/>
          </a:xfrm>
          <a:custGeom>
            <a:avLst/>
            <a:gdLst/>
            <a:ahLst/>
            <a:cxnLst/>
            <a:rect l="l" t="t" r="r" b="b"/>
            <a:pathLst>
              <a:path w="7102104" h="10045408">
                <a:moveTo>
                  <a:pt x="0" y="0"/>
                </a:moveTo>
                <a:lnTo>
                  <a:pt x="7102104" y="0"/>
                </a:lnTo>
                <a:lnTo>
                  <a:pt x="7102104" y="10045409"/>
                </a:lnTo>
                <a:lnTo>
                  <a:pt x="0" y="10045409"/>
                </a:lnTo>
                <a:lnTo>
                  <a:pt x="0" y="0"/>
                </a:lnTo>
                <a:close/>
              </a:path>
            </a:pathLst>
          </a:custGeom>
          <a:blipFill>
            <a:blip r:embed="rId6"/>
            <a:stretch>
              <a:fillRect/>
            </a:stretch>
          </a:blipFill>
        </p:spPr>
      </p:sp>
      <p:sp>
        <p:nvSpPr>
          <p:cNvPr id="7" name="TextBox 7"/>
          <p:cNvSpPr txBox="1"/>
          <p:nvPr/>
        </p:nvSpPr>
        <p:spPr>
          <a:xfrm>
            <a:off x="8011612" y="1326385"/>
            <a:ext cx="9276263" cy="1404953"/>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dalyviams teikiamos paslaugos</a:t>
            </a:r>
          </a:p>
        </p:txBody>
      </p:sp>
      <p:sp>
        <p:nvSpPr>
          <p:cNvPr id="8" name="TextBox 8"/>
          <p:cNvSpPr txBox="1"/>
          <p:nvPr/>
        </p:nvSpPr>
        <p:spPr>
          <a:xfrm>
            <a:off x="6773194" y="3182872"/>
            <a:ext cx="10931410" cy="50311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1. Individualus darbas su jaunimu, siekiant stiprinti jo gebėjimus spręsti kasdienio gyvenimo problemas ir užtikrinti kasdienių poreikių tenkinimą pagal individualius veiklos planus;</a:t>
            </a:r>
          </a:p>
          <a:p>
            <a:pPr algn="ctr">
              <a:lnSpc>
                <a:spcPts val="4399"/>
              </a:lnSpc>
            </a:pPr>
            <a:r>
              <a:rPr lang="en-US" sz="3491">
                <a:solidFill>
                  <a:srgbClr val="537FB0"/>
                </a:solidFill>
                <a:latin typeface="Arial Bold"/>
              </a:rPr>
              <a:t> 2. Darbas su jaunimo grupėmis, siekiant ugdyti asmenines, tarpasmenines ir profesines kompetencijas;</a:t>
            </a:r>
          </a:p>
          <a:p>
            <a:pPr algn="ctr">
              <a:lnSpc>
                <a:spcPts val="4399"/>
              </a:lnSpc>
            </a:pPr>
            <a:r>
              <a:rPr lang="en-US" sz="3491">
                <a:solidFill>
                  <a:srgbClr val="537FB0"/>
                </a:solidFill>
                <a:latin typeface="Arial Bold"/>
              </a:rPr>
              <a:t> 3. Pagalbos pažįstant save paslaugos;</a:t>
            </a:r>
          </a:p>
          <a:p>
            <a:pPr algn="ctr">
              <a:lnSpc>
                <a:spcPts val="4399"/>
              </a:lnSpc>
            </a:pPr>
            <a:endParaRPr lang="en-US" sz="3491">
              <a:solidFill>
                <a:srgbClr val="537FB0"/>
              </a:solidFill>
              <a:latin typeface="Arial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762476" y="923925"/>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7538200" y="8313277"/>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5" name="Freeform 5"/>
          <p:cNvSpPr/>
          <p:nvPr/>
        </p:nvSpPr>
        <p:spPr>
          <a:xfrm>
            <a:off x="14660556" y="8195300"/>
            <a:ext cx="3044048" cy="1704667"/>
          </a:xfrm>
          <a:custGeom>
            <a:avLst/>
            <a:gdLst/>
            <a:ahLst/>
            <a:cxnLst/>
            <a:rect l="l" t="t" r="r" b="b"/>
            <a:pathLst>
              <a:path w="3044048" h="1704667">
                <a:moveTo>
                  <a:pt x="0" y="0"/>
                </a:moveTo>
                <a:lnTo>
                  <a:pt x="3044048" y="0"/>
                </a:lnTo>
                <a:lnTo>
                  <a:pt x="3044048" y="1704667"/>
                </a:lnTo>
                <a:lnTo>
                  <a:pt x="0" y="1704667"/>
                </a:lnTo>
                <a:lnTo>
                  <a:pt x="0" y="0"/>
                </a:lnTo>
                <a:close/>
              </a:path>
            </a:pathLst>
          </a:custGeom>
          <a:blipFill>
            <a:blip r:embed="rId5"/>
            <a:stretch>
              <a:fillRect/>
            </a:stretch>
          </a:blipFill>
        </p:spPr>
      </p:sp>
      <p:sp>
        <p:nvSpPr>
          <p:cNvPr id="6" name="Freeform 6"/>
          <p:cNvSpPr/>
          <p:nvPr/>
        </p:nvSpPr>
        <p:spPr>
          <a:xfrm>
            <a:off x="83671" y="2293740"/>
            <a:ext cx="7102104" cy="10045408"/>
          </a:xfrm>
          <a:custGeom>
            <a:avLst/>
            <a:gdLst/>
            <a:ahLst/>
            <a:cxnLst/>
            <a:rect l="l" t="t" r="r" b="b"/>
            <a:pathLst>
              <a:path w="7102104" h="10045408">
                <a:moveTo>
                  <a:pt x="0" y="0"/>
                </a:moveTo>
                <a:lnTo>
                  <a:pt x="7102104" y="0"/>
                </a:lnTo>
                <a:lnTo>
                  <a:pt x="7102104" y="10045408"/>
                </a:lnTo>
                <a:lnTo>
                  <a:pt x="0" y="10045408"/>
                </a:lnTo>
                <a:lnTo>
                  <a:pt x="0" y="0"/>
                </a:lnTo>
                <a:close/>
              </a:path>
            </a:pathLst>
          </a:custGeom>
          <a:blipFill>
            <a:blip r:embed="rId6"/>
            <a:stretch>
              <a:fillRect/>
            </a:stretch>
          </a:blipFill>
        </p:spPr>
      </p:sp>
      <p:sp>
        <p:nvSpPr>
          <p:cNvPr id="7" name="TextBox 7"/>
          <p:cNvSpPr txBox="1"/>
          <p:nvPr/>
        </p:nvSpPr>
        <p:spPr>
          <a:xfrm>
            <a:off x="6388332" y="3253532"/>
            <a:ext cx="11754422" cy="50311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4. Socialinių ir gyvenimo įgūdžių ugdymo paslauga;</a:t>
            </a:r>
          </a:p>
          <a:p>
            <a:pPr algn="ctr">
              <a:lnSpc>
                <a:spcPts val="4399"/>
              </a:lnSpc>
            </a:pPr>
            <a:r>
              <a:rPr lang="en-US" sz="3491">
                <a:solidFill>
                  <a:srgbClr val="537FB0"/>
                </a:solidFill>
                <a:latin typeface="Arial Bold"/>
              </a:rPr>
              <a:t> 5. Motyvavimo paslaugos;</a:t>
            </a:r>
          </a:p>
          <a:p>
            <a:pPr algn="ctr">
              <a:lnSpc>
                <a:spcPts val="4399"/>
              </a:lnSpc>
            </a:pPr>
            <a:r>
              <a:rPr lang="en-US" sz="3491">
                <a:solidFill>
                  <a:srgbClr val="537FB0"/>
                </a:solidFill>
                <a:latin typeface="Arial Bold"/>
              </a:rPr>
              <a:t> 6. Informavimo apie jauno žmogaus galimybes paslaugos;</a:t>
            </a:r>
          </a:p>
          <a:p>
            <a:pPr algn="ctr">
              <a:lnSpc>
                <a:spcPts val="4399"/>
              </a:lnSpc>
            </a:pPr>
            <a:r>
              <a:rPr lang="en-US" sz="3491">
                <a:solidFill>
                  <a:srgbClr val="537FB0"/>
                </a:solidFill>
                <a:latin typeface="Arial Bold"/>
              </a:rPr>
              <a:t> 7. Tarpininkavimo užimtumo, švietimo įstaigose paslaugos;</a:t>
            </a:r>
          </a:p>
          <a:p>
            <a:pPr algn="ctr">
              <a:lnSpc>
                <a:spcPts val="4399"/>
              </a:lnSpc>
            </a:pPr>
            <a:r>
              <a:rPr lang="en-US" sz="3491">
                <a:solidFill>
                  <a:srgbClr val="537FB0"/>
                </a:solidFill>
                <a:latin typeface="Arial Bold"/>
              </a:rPr>
              <a:t>8. Palydėjimo, mentorystės paslaugos;</a:t>
            </a:r>
          </a:p>
          <a:p>
            <a:pPr algn="ctr">
              <a:lnSpc>
                <a:spcPts val="4399"/>
              </a:lnSpc>
            </a:pPr>
            <a:endParaRPr lang="en-US" sz="3491">
              <a:solidFill>
                <a:srgbClr val="537FB0"/>
              </a:solidFill>
              <a:latin typeface="Arial Bold"/>
            </a:endParaRPr>
          </a:p>
          <a:p>
            <a:pPr algn="ctr">
              <a:lnSpc>
                <a:spcPts val="4399"/>
              </a:lnSpc>
            </a:pPr>
            <a:endParaRPr lang="en-US" sz="3491">
              <a:solidFill>
                <a:srgbClr val="537FB0"/>
              </a:solidFill>
              <a:latin typeface="Arial Bold"/>
            </a:endParaRPr>
          </a:p>
        </p:txBody>
      </p:sp>
      <p:sp>
        <p:nvSpPr>
          <p:cNvPr id="8" name="TextBox 8"/>
          <p:cNvSpPr txBox="1"/>
          <p:nvPr/>
        </p:nvSpPr>
        <p:spPr>
          <a:xfrm>
            <a:off x="8011612" y="1250185"/>
            <a:ext cx="9276263" cy="1404953"/>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dalyviams teikiamos paslaugos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762476" y="819150"/>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7538200" y="8418052"/>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5" name="Freeform 5"/>
          <p:cNvSpPr/>
          <p:nvPr/>
        </p:nvSpPr>
        <p:spPr>
          <a:xfrm>
            <a:off x="14660556" y="8300075"/>
            <a:ext cx="3044048" cy="1704667"/>
          </a:xfrm>
          <a:custGeom>
            <a:avLst/>
            <a:gdLst/>
            <a:ahLst/>
            <a:cxnLst/>
            <a:rect l="l" t="t" r="r" b="b"/>
            <a:pathLst>
              <a:path w="3044048" h="1704667">
                <a:moveTo>
                  <a:pt x="0" y="0"/>
                </a:moveTo>
                <a:lnTo>
                  <a:pt x="3044048" y="0"/>
                </a:lnTo>
                <a:lnTo>
                  <a:pt x="3044048" y="1704667"/>
                </a:lnTo>
                <a:lnTo>
                  <a:pt x="0" y="1704667"/>
                </a:lnTo>
                <a:lnTo>
                  <a:pt x="0" y="0"/>
                </a:lnTo>
                <a:close/>
              </a:path>
            </a:pathLst>
          </a:custGeom>
          <a:blipFill>
            <a:blip r:embed="rId5"/>
            <a:stretch>
              <a:fillRect/>
            </a:stretch>
          </a:blipFill>
        </p:spPr>
      </p:sp>
      <p:sp>
        <p:nvSpPr>
          <p:cNvPr id="6" name="Freeform 6"/>
          <p:cNvSpPr/>
          <p:nvPr/>
        </p:nvSpPr>
        <p:spPr>
          <a:xfrm>
            <a:off x="83671" y="2236590"/>
            <a:ext cx="7102104" cy="10045408"/>
          </a:xfrm>
          <a:custGeom>
            <a:avLst/>
            <a:gdLst/>
            <a:ahLst/>
            <a:cxnLst/>
            <a:rect l="l" t="t" r="r" b="b"/>
            <a:pathLst>
              <a:path w="7102104" h="10045408">
                <a:moveTo>
                  <a:pt x="0" y="0"/>
                </a:moveTo>
                <a:lnTo>
                  <a:pt x="7102104" y="0"/>
                </a:lnTo>
                <a:lnTo>
                  <a:pt x="7102104" y="10045408"/>
                </a:lnTo>
                <a:lnTo>
                  <a:pt x="0" y="10045408"/>
                </a:lnTo>
                <a:lnTo>
                  <a:pt x="0" y="0"/>
                </a:lnTo>
                <a:close/>
              </a:path>
            </a:pathLst>
          </a:custGeom>
          <a:blipFill>
            <a:blip r:embed="rId6"/>
            <a:stretch>
              <a:fillRect/>
            </a:stretch>
          </a:blipFill>
        </p:spPr>
      </p:sp>
      <p:sp>
        <p:nvSpPr>
          <p:cNvPr id="7" name="TextBox 7"/>
          <p:cNvSpPr txBox="1"/>
          <p:nvPr/>
        </p:nvSpPr>
        <p:spPr>
          <a:xfrm>
            <a:off x="6938125" y="2949664"/>
            <a:ext cx="10785530" cy="61360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9. Pagal poreikį teikiamos siauros srities specialistų (psichologo, teisininko, užimtumo specialisto, sveikatos specialisto, priklausomybių specialisto, korepetitoriaus ir pan.);</a:t>
            </a:r>
          </a:p>
          <a:p>
            <a:pPr algn="ctr">
              <a:lnSpc>
                <a:spcPts val="4399"/>
              </a:lnSpc>
            </a:pPr>
            <a:r>
              <a:rPr lang="en-US" sz="3491">
                <a:solidFill>
                  <a:srgbClr val="537FB0"/>
                </a:solidFill>
                <a:latin typeface="Arial Bold"/>
              </a:rPr>
              <a:t> 10. Kitos veiklos ir (ar) paslaugos, skirtos tikslinei grupei, teikiamos pagal individualius veiklos planus;</a:t>
            </a:r>
          </a:p>
          <a:p>
            <a:pPr algn="ctr">
              <a:lnSpc>
                <a:spcPts val="4399"/>
              </a:lnSpc>
            </a:pPr>
            <a:r>
              <a:rPr lang="en-US" sz="3491">
                <a:solidFill>
                  <a:srgbClr val="537FB0"/>
                </a:solidFill>
                <a:latin typeface="Arial Bold"/>
              </a:rPr>
              <a:t>11. Privalomojo sveikatos draudimo įmokų mokėjimas už NEET.</a:t>
            </a:r>
          </a:p>
          <a:p>
            <a:pPr algn="ctr">
              <a:lnSpc>
                <a:spcPts val="4399"/>
              </a:lnSpc>
            </a:pPr>
            <a:endParaRPr lang="en-US" sz="3491">
              <a:solidFill>
                <a:srgbClr val="537FB0"/>
              </a:solidFill>
              <a:latin typeface="Arial Bold"/>
            </a:endParaRPr>
          </a:p>
          <a:p>
            <a:pPr algn="ctr">
              <a:lnSpc>
                <a:spcPts val="4399"/>
              </a:lnSpc>
            </a:pPr>
            <a:endParaRPr lang="en-US" sz="3491">
              <a:solidFill>
                <a:srgbClr val="537FB0"/>
              </a:solidFill>
              <a:latin typeface="Arial Bold"/>
            </a:endParaRPr>
          </a:p>
        </p:txBody>
      </p:sp>
      <p:sp>
        <p:nvSpPr>
          <p:cNvPr id="8" name="TextBox 8"/>
          <p:cNvSpPr txBox="1"/>
          <p:nvPr/>
        </p:nvSpPr>
        <p:spPr>
          <a:xfrm>
            <a:off x="8011612" y="1145410"/>
            <a:ext cx="9276263" cy="1404953"/>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dalyviams teikiamos paslaugos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3520274" y="8276121"/>
            <a:ext cx="6997341" cy="1468713"/>
          </a:xfrm>
          <a:custGeom>
            <a:avLst/>
            <a:gdLst/>
            <a:ahLst/>
            <a:cxnLst/>
            <a:rect l="l" t="t" r="r" b="b"/>
            <a:pathLst>
              <a:path w="6997341" h="1468713">
                <a:moveTo>
                  <a:pt x="0" y="0"/>
                </a:moveTo>
                <a:lnTo>
                  <a:pt x="6997341" y="0"/>
                </a:lnTo>
                <a:lnTo>
                  <a:pt x="6997341" y="1468712"/>
                </a:lnTo>
                <a:lnTo>
                  <a:pt x="0" y="1468712"/>
                </a:lnTo>
                <a:lnTo>
                  <a:pt x="0" y="0"/>
                </a:lnTo>
                <a:close/>
              </a:path>
            </a:pathLst>
          </a:custGeom>
          <a:blipFill>
            <a:blip r:embed="rId3"/>
            <a:stretch>
              <a:fillRect/>
            </a:stretch>
          </a:blipFill>
        </p:spPr>
      </p:sp>
      <p:sp>
        <p:nvSpPr>
          <p:cNvPr id="4" name="Freeform 4"/>
          <p:cNvSpPr/>
          <p:nvPr/>
        </p:nvSpPr>
        <p:spPr>
          <a:xfrm rot="-10800000" flipV="1">
            <a:off x="-66675" y="0"/>
            <a:ext cx="3869996" cy="3315736"/>
          </a:xfrm>
          <a:custGeom>
            <a:avLst/>
            <a:gdLst/>
            <a:ahLst/>
            <a:cxnLst/>
            <a:rect l="l" t="t" r="r" b="b"/>
            <a:pathLst>
              <a:path w="3869996" h="3315736">
                <a:moveTo>
                  <a:pt x="0" y="3315736"/>
                </a:moveTo>
                <a:lnTo>
                  <a:pt x="3869996" y="3315736"/>
                </a:lnTo>
                <a:lnTo>
                  <a:pt x="3869996" y="0"/>
                </a:lnTo>
                <a:lnTo>
                  <a:pt x="0" y="0"/>
                </a:lnTo>
                <a:lnTo>
                  <a:pt x="0" y="3315736"/>
                </a:lnTo>
                <a:close/>
              </a:path>
            </a:pathLst>
          </a:custGeom>
          <a:blipFill>
            <a:blip r:embed="rId4"/>
            <a:stretch>
              <a:fillRect l="-25094" t="-73133" r="-537482" b="-43330"/>
            </a:stretch>
          </a:blipFill>
        </p:spPr>
      </p:sp>
      <p:sp>
        <p:nvSpPr>
          <p:cNvPr id="5" name="TextBox 5"/>
          <p:cNvSpPr txBox="1"/>
          <p:nvPr/>
        </p:nvSpPr>
        <p:spPr>
          <a:xfrm>
            <a:off x="3803321" y="3011656"/>
            <a:ext cx="11886262"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dalyviams paslaugas teikia</a:t>
            </a:r>
          </a:p>
        </p:txBody>
      </p:sp>
      <p:sp>
        <p:nvSpPr>
          <p:cNvPr id="6" name="TextBox 6"/>
          <p:cNvSpPr txBox="1"/>
          <p:nvPr/>
        </p:nvSpPr>
        <p:spPr>
          <a:xfrm>
            <a:off x="1903585" y="4340069"/>
            <a:ext cx="15355715" cy="3675993"/>
          </a:xfrm>
          <a:prstGeom prst="rect">
            <a:avLst/>
          </a:prstGeom>
        </p:spPr>
        <p:txBody>
          <a:bodyPr lIns="0" tIns="0" rIns="0" bIns="0" rtlCol="0" anchor="t">
            <a:spAutoFit/>
          </a:bodyPr>
          <a:lstStyle/>
          <a:p>
            <a:pPr algn="ctr">
              <a:lnSpc>
                <a:spcPts val="4119"/>
              </a:lnSpc>
            </a:pPr>
            <a:r>
              <a:rPr lang="en-US" sz="3491">
                <a:solidFill>
                  <a:srgbClr val="537FB0"/>
                </a:solidFill>
                <a:latin typeface="Arial Bold"/>
              </a:rPr>
              <a:t>Jaunimo darbuotojas–atvejo koordinatorius </a:t>
            </a:r>
            <a:r>
              <a:rPr lang="en-US" sz="3491">
                <a:solidFill>
                  <a:srgbClr val="537FB0"/>
                </a:solidFill>
                <a:latin typeface="Arial"/>
              </a:rPr>
              <a:t>- projekto JUNGTYS partnerio darbuotojas, tiesiogiai atsakingas už dalyvių įtraukimą, jų statuso identifikavimą, paslaugų teikimą MGT ir NEET jaunimui, įvertinantis kiekvieno dalyvio situaciją, sudarantis individualų veiklos planą ir esant reikalui pasitelkiantis siauros srities specialistą (-us), tarpžinybinio, tarpsektorinio tinklo narius, padedantis siekti rezultatų dalyviams.</a:t>
            </a:r>
          </a:p>
          <a:p>
            <a:pPr algn="ctr">
              <a:lnSpc>
                <a:spcPts val="4119"/>
              </a:lnSpc>
            </a:pPr>
            <a:endParaRPr lang="en-US" sz="3491">
              <a:solidFill>
                <a:srgbClr val="537FB0"/>
              </a:solidFill>
              <a:latin typeface="Arial"/>
            </a:endParaRPr>
          </a:p>
        </p:txBody>
      </p:sp>
      <p:sp>
        <p:nvSpPr>
          <p:cNvPr id="7" name="Freeform 7"/>
          <p:cNvSpPr/>
          <p:nvPr/>
        </p:nvSpPr>
        <p:spPr>
          <a:xfrm>
            <a:off x="6454724" y="552492"/>
            <a:ext cx="5744494" cy="1470494"/>
          </a:xfrm>
          <a:custGeom>
            <a:avLst/>
            <a:gdLst/>
            <a:ahLst/>
            <a:cxnLst/>
            <a:rect l="l" t="t" r="r" b="b"/>
            <a:pathLst>
              <a:path w="5744494" h="1470494">
                <a:moveTo>
                  <a:pt x="0" y="0"/>
                </a:moveTo>
                <a:lnTo>
                  <a:pt x="5744494" y="0"/>
                </a:lnTo>
                <a:lnTo>
                  <a:pt x="5744494" y="1470494"/>
                </a:lnTo>
                <a:lnTo>
                  <a:pt x="0" y="1470494"/>
                </a:lnTo>
                <a:lnTo>
                  <a:pt x="0" y="0"/>
                </a:lnTo>
                <a:close/>
              </a:path>
            </a:pathLst>
          </a:custGeom>
          <a:blipFill>
            <a:blip r:embed="rId5"/>
            <a:stretch>
              <a:fillRect b="-9346"/>
            </a:stretch>
          </a:blipFill>
        </p:spPr>
      </p:sp>
      <p:sp>
        <p:nvSpPr>
          <p:cNvPr id="8" name="Freeform 8"/>
          <p:cNvSpPr/>
          <p:nvPr/>
        </p:nvSpPr>
        <p:spPr>
          <a:xfrm flipH="1">
            <a:off x="16384415" y="7040735"/>
            <a:ext cx="1903585" cy="3246265"/>
          </a:xfrm>
          <a:custGeom>
            <a:avLst/>
            <a:gdLst/>
            <a:ahLst/>
            <a:cxnLst/>
            <a:rect l="l" t="t" r="r" b="b"/>
            <a:pathLst>
              <a:path w="1903585" h="3246265">
                <a:moveTo>
                  <a:pt x="1903585" y="0"/>
                </a:moveTo>
                <a:lnTo>
                  <a:pt x="0" y="0"/>
                </a:lnTo>
                <a:lnTo>
                  <a:pt x="0" y="3246265"/>
                </a:lnTo>
                <a:lnTo>
                  <a:pt x="1903585" y="3246265"/>
                </a:lnTo>
                <a:lnTo>
                  <a:pt x="1903585" y="0"/>
                </a:lnTo>
                <a:close/>
              </a:path>
            </a:pathLst>
          </a:custGeom>
          <a:blipFill>
            <a:blip r:embed="rId6"/>
            <a:stretch>
              <a:fillRect l="-300710" t="-33287" r="-731891" b="-52614"/>
            </a:stretch>
          </a:blipFill>
        </p:spPr>
      </p:sp>
      <p:sp>
        <p:nvSpPr>
          <p:cNvPr id="9" name="Freeform 9"/>
          <p:cNvSpPr/>
          <p:nvPr/>
        </p:nvSpPr>
        <p:spPr>
          <a:xfrm>
            <a:off x="10795950" y="8092262"/>
            <a:ext cx="3279338" cy="1836429"/>
          </a:xfrm>
          <a:custGeom>
            <a:avLst/>
            <a:gdLst/>
            <a:ahLst/>
            <a:cxnLst/>
            <a:rect l="l" t="t" r="r" b="b"/>
            <a:pathLst>
              <a:path w="3279338" h="1836429">
                <a:moveTo>
                  <a:pt x="0" y="0"/>
                </a:moveTo>
                <a:lnTo>
                  <a:pt x="3279339" y="0"/>
                </a:lnTo>
                <a:lnTo>
                  <a:pt x="3279339" y="1836430"/>
                </a:lnTo>
                <a:lnTo>
                  <a:pt x="0" y="1836430"/>
                </a:lnTo>
                <a:lnTo>
                  <a:pt x="0" y="0"/>
                </a:lnTo>
                <a:close/>
              </a:path>
            </a:pathLst>
          </a:custGeom>
          <a:blipFill>
            <a:blip r:embed="rId7"/>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3122616" y="8587921"/>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rot="-10800000" flipV="1">
            <a:off x="0" y="0"/>
            <a:ext cx="4250078" cy="3315736"/>
          </a:xfrm>
          <a:custGeom>
            <a:avLst/>
            <a:gdLst/>
            <a:ahLst/>
            <a:cxnLst/>
            <a:rect l="l" t="t" r="r" b="b"/>
            <a:pathLst>
              <a:path w="4250078" h="3315736">
                <a:moveTo>
                  <a:pt x="0" y="3315736"/>
                </a:moveTo>
                <a:lnTo>
                  <a:pt x="4250078" y="3315736"/>
                </a:lnTo>
                <a:lnTo>
                  <a:pt x="4250078" y="0"/>
                </a:lnTo>
                <a:lnTo>
                  <a:pt x="0" y="0"/>
                </a:lnTo>
                <a:lnTo>
                  <a:pt x="0" y="3315736"/>
                </a:lnTo>
                <a:close/>
              </a:path>
            </a:pathLst>
          </a:custGeom>
          <a:blipFill>
            <a:blip r:embed="rId4"/>
            <a:stretch>
              <a:fillRect l="-22850" t="-73133" r="-480472" b="-43330"/>
            </a:stretch>
          </a:blipFill>
        </p:spPr>
      </p:sp>
      <p:sp>
        <p:nvSpPr>
          <p:cNvPr id="5" name="TextBox 5"/>
          <p:cNvSpPr txBox="1"/>
          <p:nvPr/>
        </p:nvSpPr>
        <p:spPr>
          <a:xfrm>
            <a:off x="1666956" y="4346206"/>
            <a:ext cx="15669252" cy="4190343"/>
          </a:xfrm>
          <a:prstGeom prst="rect">
            <a:avLst/>
          </a:prstGeom>
        </p:spPr>
        <p:txBody>
          <a:bodyPr lIns="0" tIns="0" rIns="0" bIns="0" rtlCol="0" anchor="t">
            <a:spAutoFit/>
          </a:bodyPr>
          <a:lstStyle/>
          <a:p>
            <a:pPr algn="ctr">
              <a:lnSpc>
                <a:spcPts val="4119"/>
              </a:lnSpc>
            </a:pPr>
            <a:r>
              <a:rPr lang="en-US" sz="3491">
                <a:solidFill>
                  <a:srgbClr val="537FB0"/>
                </a:solidFill>
                <a:latin typeface="Arial Bold"/>
              </a:rPr>
              <a:t>Siauros srities specialistas – </a:t>
            </a:r>
            <a:r>
              <a:rPr lang="en-US" sz="3491">
                <a:solidFill>
                  <a:srgbClr val="537FB0"/>
                </a:solidFill>
                <a:latin typeface="Arial"/>
              </a:rPr>
              <a:t>partnerio darbuotojas(-ai) arba paslaugos teikėjas(-ai), įvairių sričių specialistai (pvz. psichologas(-ai), terapeutas(-ai), sveikatos specialistas(-ai), teisininkas(-ai), karjeros konsultantas(-ai), koučingo specialistas(-ai), mitybos specialistas(-ai), priklausomybių specialistas(-ai), lytiškumo ugdymo specialistas(-ai) ir kt.), kuriuos Projekto partneris pasitelkia, siekiant atliepti savo tikslinės grupės grupinius mokymosi poreikius ir individualiai teikiamų paslaugų ir konsultavimosi poreikius.</a:t>
            </a:r>
          </a:p>
          <a:p>
            <a:pPr algn="ctr">
              <a:lnSpc>
                <a:spcPts val="4119"/>
              </a:lnSpc>
            </a:pPr>
            <a:endParaRPr lang="en-US" sz="3491">
              <a:solidFill>
                <a:srgbClr val="537FB0"/>
              </a:solidFill>
              <a:latin typeface="Arial"/>
            </a:endParaRPr>
          </a:p>
        </p:txBody>
      </p:sp>
      <p:sp>
        <p:nvSpPr>
          <p:cNvPr id="6" name="Freeform 6"/>
          <p:cNvSpPr/>
          <p:nvPr/>
        </p:nvSpPr>
        <p:spPr>
          <a:xfrm>
            <a:off x="6597599" y="922621"/>
            <a:ext cx="5744494" cy="1470494"/>
          </a:xfrm>
          <a:custGeom>
            <a:avLst/>
            <a:gdLst/>
            <a:ahLst/>
            <a:cxnLst/>
            <a:rect l="l" t="t" r="r" b="b"/>
            <a:pathLst>
              <a:path w="5744494" h="1470494">
                <a:moveTo>
                  <a:pt x="0" y="0"/>
                </a:moveTo>
                <a:lnTo>
                  <a:pt x="5744494" y="0"/>
                </a:lnTo>
                <a:lnTo>
                  <a:pt x="5744494" y="1470494"/>
                </a:lnTo>
                <a:lnTo>
                  <a:pt x="0" y="1470494"/>
                </a:lnTo>
                <a:lnTo>
                  <a:pt x="0" y="0"/>
                </a:lnTo>
                <a:close/>
              </a:path>
            </a:pathLst>
          </a:custGeom>
          <a:blipFill>
            <a:blip r:embed="rId5"/>
            <a:stretch>
              <a:fillRect b="-9346"/>
            </a:stretch>
          </a:blipFill>
        </p:spPr>
      </p:sp>
      <p:sp>
        <p:nvSpPr>
          <p:cNvPr id="7" name="Freeform 7"/>
          <p:cNvSpPr/>
          <p:nvPr/>
        </p:nvSpPr>
        <p:spPr>
          <a:xfrm flipH="1">
            <a:off x="16384415" y="7040735"/>
            <a:ext cx="1903585" cy="3246265"/>
          </a:xfrm>
          <a:custGeom>
            <a:avLst/>
            <a:gdLst/>
            <a:ahLst/>
            <a:cxnLst/>
            <a:rect l="l" t="t" r="r" b="b"/>
            <a:pathLst>
              <a:path w="1903585" h="3246265">
                <a:moveTo>
                  <a:pt x="1903585" y="0"/>
                </a:moveTo>
                <a:lnTo>
                  <a:pt x="0" y="0"/>
                </a:lnTo>
                <a:lnTo>
                  <a:pt x="0" y="3246265"/>
                </a:lnTo>
                <a:lnTo>
                  <a:pt x="1903585" y="3246265"/>
                </a:lnTo>
                <a:lnTo>
                  <a:pt x="1903585" y="0"/>
                </a:lnTo>
                <a:close/>
              </a:path>
            </a:pathLst>
          </a:custGeom>
          <a:blipFill>
            <a:blip r:embed="rId6"/>
            <a:stretch>
              <a:fillRect l="-300710" t="-33287" r="-731891" b="-52614"/>
            </a:stretch>
          </a:blipFill>
        </p:spPr>
      </p:sp>
      <p:sp>
        <p:nvSpPr>
          <p:cNvPr id="8" name="Freeform 8"/>
          <p:cNvSpPr/>
          <p:nvPr/>
        </p:nvSpPr>
        <p:spPr>
          <a:xfrm>
            <a:off x="10702424" y="8374625"/>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7"/>
            <a:stretch>
              <a:fillRect/>
            </a:stretch>
          </a:blipFill>
        </p:spPr>
      </p:sp>
      <p:sp>
        <p:nvSpPr>
          <p:cNvPr id="9" name="TextBox 9"/>
          <p:cNvSpPr txBox="1"/>
          <p:nvPr/>
        </p:nvSpPr>
        <p:spPr>
          <a:xfrm>
            <a:off x="4014901" y="3098919"/>
            <a:ext cx="11886262"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dalyviams paslaugas teikia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rot="6107363" flipH="1">
            <a:off x="4655552" y="-756583"/>
            <a:ext cx="6754519" cy="5337875"/>
          </a:xfrm>
          <a:custGeom>
            <a:avLst/>
            <a:gdLst/>
            <a:ahLst/>
            <a:cxnLst/>
            <a:rect l="l" t="t" r="r" b="b"/>
            <a:pathLst>
              <a:path w="6754519" h="5337875">
                <a:moveTo>
                  <a:pt x="6754519" y="0"/>
                </a:moveTo>
                <a:lnTo>
                  <a:pt x="0" y="0"/>
                </a:lnTo>
                <a:lnTo>
                  <a:pt x="0" y="5337874"/>
                </a:lnTo>
                <a:lnTo>
                  <a:pt x="6754519" y="5337874"/>
                </a:lnTo>
                <a:lnTo>
                  <a:pt x="6754519" y="0"/>
                </a:lnTo>
                <a:close/>
              </a:path>
            </a:pathLst>
          </a:custGeom>
          <a:blipFill>
            <a:blip r:embed="rId3"/>
            <a:stretch>
              <a:fillRect l="-45651" t="-10774" r="-167096"/>
            </a:stretch>
          </a:blipFill>
        </p:spPr>
      </p:sp>
      <p:sp>
        <p:nvSpPr>
          <p:cNvPr id="4" name="Freeform 4"/>
          <p:cNvSpPr/>
          <p:nvPr/>
        </p:nvSpPr>
        <p:spPr>
          <a:xfrm flipH="1">
            <a:off x="-142875" y="0"/>
            <a:ext cx="6122522" cy="10287000"/>
          </a:xfrm>
          <a:custGeom>
            <a:avLst/>
            <a:gdLst/>
            <a:ahLst/>
            <a:cxnLst/>
            <a:rect l="l" t="t" r="r" b="b"/>
            <a:pathLst>
              <a:path w="6122522" h="10287000">
                <a:moveTo>
                  <a:pt x="6122522" y="0"/>
                </a:moveTo>
                <a:lnTo>
                  <a:pt x="0" y="0"/>
                </a:lnTo>
                <a:lnTo>
                  <a:pt x="0" y="10287000"/>
                </a:lnTo>
                <a:lnTo>
                  <a:pt x="6122522" y="10287000"/>
                </a:lnTo>
                <a:lnTo>
                  <a:pt x="6122522" y="0"/>
                </a:lnTo>
                <a:close/>
              </a:path>
            </a:pathLst>
          </a:custGeom>
          <a:blipFill>
            <a:blip r:embed="rId4"/>
            <a:stretch>
              <a:fillRect l="-2562" t="-14991" r="-587684"/>
            </a:stretch>
          </a:blipFill>
        </p:spPr>
      </p:sp>
      <p:grpSp>
        <p:nvGrpSpPr>
          <p:cNvPr id="5" name="Group 5"/>
          <p:cNvGrpSpPr/>
          <p:nvPr/>
        </p:nvGrpSpPr>
        <p:grpSpPr>
          <a:xfrm>
            <a:off x="803434" y="471790"/>
            <a:ext cx="8966002" cy="8891285"/>
            <a:chOff x="0" y="0"/>
            <a:chExt cx="11954669" cy="11855047"/>
          </a:xfrm>
        </p:grpSpPr>
        <p:sp>
          <p:nvSpPr>
            <p:cNvPr id="6" name="Freeform 6"/>
            <p:cNvSpPr/>
            <p:nvPr/>
          </p:nvSpPr>
          <p:spPr>
            <a:xfrm>
              <a:off x="0" y="0"/>
              <a:ext cx="11954669" cy="11855047"/>
            </a:xfrm>
            <a:custGeom>
              <a:avLst/>
              <a:gdLst/>
              <a:ahLst/>
              <a:cxnLst/>
              <a:rect l="l" t="t" r="r" b="b"/>
              <a:pathLst>
                <a:path w="11954669" h="11855047">
                  <a:moveTo>
                    <a:pt x="0" y="0"/>
                  </a:moveTo>
                  <a:lnTo>
                    <a:pt x="11954669" y="0"/>
                  </a:lnTo>
                  <a:lnTo>
                    <a:pt x="11954669" y="11855047"/>
                  </a:lnTo>
                  <a:lnTo>
                    <a:pt x="0" y="11855047"/>
                  </a:lnTo>
                  <a:lnTo>
                    <a:pt x="0" y="0"/>
                  </a:lnTo>
                  <a:close/>
                </a:path>
              </a:pathLst>
            </a:custGeom>
            <a:blipFill>
              <a:blip r:embed="rId5"/>
              <a:stretch>
                <a:fillRect/>
              </a:stretch>
            </a:blipFill>
          </p:spPr>
        </p:sp>
      </p:grpSp>
      <p:sp>
        <p:nvSpPr>
          <p:cNvPr id="7" name="TextBox 7"/>
          <p:cNvSpPr txBox="1"/>
          <p:nvPr/>
        </p:nvSpPr>
        <p:spPr>
          <a:xfrm>
            <a:off x="8559394" y="2823627"/>
            <a:ext cx="10750546" cy="697192"/>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apimtis</a:t>
            </a:r>
          </a:p>
        </p:txBody>
      </p:sp>
      <p:sp>
        <p:nvSpPr>
          <p:cNvPr id="8" name="TextBox 8"/>
          <p:cNvSpPr txBox="1"/>
          <p:nvPr/>
        </p:nvSpPr>
        <p:spPr>
          <a:xfrm>
            <a:off x="10352859" y="3807344"/>
            <a:ext cx="7011216" cy="50311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Iki 2028 m. projekto veiklose sudalyvaus 8000 asmenų (iš jų 1481 sostinės regione ir 6519 vidurio ir vakarų regione).</a:t>
            </a:r>
          </a:p>
          <a:p>
            <a:pPr algn="ctr">
              <a:lnSpc>
                <a:spcPts val="4399"/>
              </a:lnSpc>
            </a:pPr>
            <a:r>
              <a:rPr lang="en-US" sz="3491">
                <a:solidFill>
                  <a:srgbClr val="537FB0"/>
                </a:solidFill>
                <a:latin typeface="Arial Bold"/>
              </a:rPr>
              <a:t> Iš jų 30% baigę dalyvauti veiklose, pradės mokytis, ieškoti darbo, pradės dirbti, įskaitant savarankišką darbą.</a:t>
            </a:r>
          </a:p>
          <a:p>
            <a:pPr algn="ctr">
              <a:lnSpc>
                <a:spcPts val="4399"/>
              </a:lnSpc>
            </a:pPr>
            <a:endParaRPr lang="en-US" sz="3491">
              <a:solidFill>
                <a:srgbClr val="537FB0"/>
              </a:solidFill>
              <a:latin typeface="Arial Bold"/>
            </a:endParaRPr>
          </a:p>
        </p:txBody>
      </p:sp>
      <p:sp>
        <p:nvSpPr>
          <p:cNvPr id="9" name="Freeform 9"/>
          <p:cNvSpPr/>
          <p:nvPr/>
        </p:nvSpPr>
        <p:spPr>
          <a:xfrm>
            <a:off x="10852870" y="795640"/>
            <a:ext cx="5744494" cy="1607940"/>
          </a:xfrm>
          <a:custGeom>
            <a:avLst/>
            <a:gdLst/>
            <a:ahLst/>
            <a:cxnLst/>
            <a:rect l="l" t="t" r="r" b="b"/>
            <a:pathLst>
              <a:path w="5744494" h="1607940">
                <a:moveTo>
                  <a:pt x="0" y="0"/>
                </a:moveTo>
                <a:lnTo>
                  <a:pt x="5744494" y="0"/>
                </a:lnTo>
                <a:lnTo>
                  <a:pt x="5744494" y="1607939"/>
                </a:lnTo>
                <a:lnTo>
                  <a:pt x="0" y="1607939"/>
                </a:lnTo>
                <a:lnTo>
                  <a:pt x="0" y="0"/>
                </a:lnTo>
                <a:close/>
              </a:path>
            </a:pathLst>
          </a:custGeom>
          <a:blipFill>
            <a:blip r:embed="rId4"/>
            <a:stretch>
              <a:fillRect/>
            </a:stretch>
          </a:blipFill>
        </p:spPr>
      </p:sp>
      <p:sp>
        <p:nvSpPr>
          <p:cNvPr id="10" name="Freeform 10"/>
          <p:cNvSpPr/>
          <p:nvPr/>
        </p:nvSpPr>
        <p:spPr>
          <a:xfrm>
            <a:off x="7566775" y="858622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6"/>
            <a:stretch>
              <a:fillRect/>
            </a:stretch>
          </a:blipFill>
        </p:spPr>
      </p:sp>
      <p:sp>
        <p:nvSpPr>
          <p:cNvPr id="11" name="Freeform 11"/>
          <p:cNvSpPr/>
          <p:nvPr/>
        </p:nvSpPr>
        <p:spPr>
          <a:xfrm>
            <a:off x="14564116" y="8368009"/>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7"/>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8215665" y="8611025"/>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rot="-10800000" flipV="1">
            <a:off x="0" y="0"/>
            <a:ext cx="9369041" cy="10287000"/>
          </a:xfrm>
          <a:custGeom>
            <a:avLst/>
            <a:gdLst/>
            <a:ahLst/>
            <a:cxnLst/>
            <a:rect l="l" t="t" r="r" b="b"/>
            <a:pathLst>
              <a:path w="9369041" h="10287000">
                <a:moveTo>
                  <a:pt x="0" y="10287000"/>
                </a:moveTo>
                <a:lnTo>
                  <a:pt x="9369041" y="10287000"/>
                </a:lnTo>
                <a:lnTo>
                  <a:pt x="9369041" y="0"/>
                </a:lnTo>
                <a:lnTo>
                  <a:pt x="0" y="0"/>
                </a:lnTo>
                <a:lnTo>
                  <a:pt x="0" y="10287000"/>
                </a:lnTo>
                <a:close/>
              </a:path>
            </a:pathLst>
          </a:custGeom>
          <a:blipFill>
            <a:blip r:embed="rId4"/>
            <a:stretch>
              <a:fillRect t="-38472" r="-444718" b="-393"/>
            </a:stretch>
          </a:blipFill>
        </p:spPr>
      </p:sp>
      <p:sp>
        <p:nvSpPr>
          <p:cNvPr id="5" name="Freeform 5"/>
          <p:cNvSpPr/>
          <p:nvPr/>
        </p:nvSpPr>
        <p:spPr>
          <a:xfrm>
            <a:off x="842793" y="380841"/>
            <a:ext cx="7106172" cy="10051163"/>
          </a:xfrm>
          <a:custGeom>
            <a:avLst/>
            <a:gdLst/>
            <a:ahLst/>
            <a:cxnLst/>
            <a:rect l="l" t="t" r="r" b="b"/>
            <a:pathLst>
              <a:path w="7106172" h="10051163">
                <a:moveTo>
                  <a:pt x="0" y="0"/>
                </a:moveTo>
                <a:lnTo>
                  <a:pt x="7106172" y="0"/>
                </a:lnTo>
                <a:lnTo>
                  <a:pt x="7106172" y="10051163"/>
                </a:lnTo>
                <a:lnTo>
                  <a:pt x="0" y="10051163"/>
                </a:lnTo>
                <a:lnTo>
                  <a:pt x="0" y="0"/>
                </a:lnTo>
                <a:close/>
              </a:path>
            </a:pathLst>
          </a:custGeom>
          <a:blipFill>
            <a:blip r:embed="rId5"/>
            <a:stretch>
              <a:fillRect/>
            </a:stretch>
          </a:blipFill>
        </p:spPr>
      </p:sp>
      <p:sp>
        <p:nvSpPr>
          <p:cNvPr id="6" name="TextBox 6"/>
          <p:cNvSpPr txBox="1"/>
          <p:nvPr/>
        </p:nvSpPr>
        <p:spPr>
          <a:xfrm>
            <a:off x="9391455" y="3754791"/>
            <a:ext cx="8487489" cy="116402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Bendra projekto finansavimo suma – </a:t>
            </a:r>
          </a:p>
          <a:p>
            <a:pPr algn="ctr">
              <a:lnSpc>
                <a:spcPts val="4399"/>
              </a:lnSpc>
            </a:pPr>
            <a:r>
              <a:rPr lang="en-US" sz="3491">
                <a:solidFill>
                  <a:srgbClr val="537FB0"/>
                </a:solidFill>
                <a:latin typeface="Arial Bold"/>
              </a:rPr>
              <a:t>13 365 750,21 Eur.</a:t>
            </a:r>
          </a:p>
        </p:txBody>
      </p:sp>
      <p:sp>
        <p:nvSpPr>
          <p:cNvPr id="7" name="Freeform 7"/>
          <p:cNvSpPr/>
          <p:nvPr/>
        </p:nvSpPr>
        <p:spPr>
          <a:xfrm>
            <a:off x="10438086" y="680690"/>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4"/>
            <a:stretch>
              <a:fillRect/>
            </a:stretch>
          </a:blipFill>
        </p:spPr>
      </p:sp>
      <p:sp>
        <p:nvSpPr>
          <p:cNvPr id="8" name="TextBox 8"/>
          <p:cNvSpPr txBox="1"/>
          <p:nvPr/>
        </p:nvSpPr>
        <p:spPr>
          <a:xfrm>
            <a:off x="9391455" y="2763602"/>
            <a:ext cx="8509904" cy="697192"/>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finansavimas</a:t>
            </a:r>
          </a:p>
        </p:txBody>
      </p:sp>
      <p:sp>
        <p:nvSpPr>
          <p:cNvPr id="9" name="TextBox 9"/>
          <p:cNvSpPr txBox="1"/>
          <p:nvPr/>
        </p:nvSpPr>
        <p:spPr>
          <a:xfrm>
            <a:off x="9036140" y="5086350"/>
            <a:ext cx="8842804" cy="337382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Projektas finansuojamas 2021–2027 m. Europos Sąjungos struktūrinės paramos „Europos socialinio fondo +“ ir </a:t>
            </a:r>
          </a:p>
          <a:p>
            <a:pPr algn="ctr">
              <a:lnSpc>
                <a:spcPts val="4399"/>
              </a:lnSpc>
            </a:pPr>
            <a:r>
              <a:rPr lang="en-US" sz="3491">
                <a:solidFill>
                  <a:srgbClr val="537FB0"/>
                </a:solidFill>
                <a:latin typeface="Arial Bold"/>
              </a:rPr>
              <a:t>2021–2027 m. Europos Sąjungos struktūrinės paramos bendrojo finansavimo lėšomis.</a:t>
            </a:r>
          </a:p>
        </p:txBody>
      </p:sp>
      <p:sp>
        <p:nvSpPr>
          <p:cNvPr id="10" name="Freeform 10"/>
          <p:cNvSpPr/>
          <p:nvPr/>
        </p:nvSpPr>
        <p:spPr>
          <a:xfrm>
            <a:off x="14676202" y="8397941"/>
            <a:ext cx="3383717" cy="1894882"/>
          </a:xfrm>
          <a:custGeom>
            <a:avLst/>
            <a:gdLst/>
            <a:ahLst/>
            <a:cxnLst/>
            <a:rect l="l" t="t" r="r" b="b"/>
            <a:pathLst>
              <a:path w="3383717" h="1894882">
                <a:moveTo>
                  <a:pt x="0" y="0"/>
                </a:moveTo>
                <a:lnTo>
                  <a:pt x="3383717" y="0"/>
                </a:lnTo>
                <a:lnTo>
                  <a:pt x="3383717" y="1894881"/>
                </a:lnTo>
                <a:lnTo>
                  <a:pt x="0" y="1894881"/>
                </a:lnTo>
                <a:lnTo>
                  <a:pt x="0" y="0"/>
                </a:lnTo>
                <a:close/>
              </a:path>
            </a:pathLst>
          </a:custGeom>
          <a:blipFill>
            <a:blip r:embed="rId6"/>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691302" y="8581094"/>
            <a:ext cx="6997341" cy="1468713"/>
          </a:xfrm>
          <a:custGeom>
            <a:avLst/>
            <a:gdLst/>
            <a:ahLst/>
            <a:cxnLst/>
            <a:rect l="l" t="t" r="r" b="b"/>
            <a:pathLst>
              <a:path w="6997341" h="1468713">
                <a:moveTo>
                  <a:pt x="0" y="0"/>
                </a:moveTo>
                <a:lnTo>
                  <a:pt x="6997341" y="0"/>
                </a:lnTo>
                <a:lnTo>
                  <a:pt x="6997341" y="1468712"/>
                </a:lnTo>
                <a:lnTo>
                  <a:pt x="0" y="1468712"/>
                </a:lnTo>
                <a:lnTo>
                  <a:pt x="0" y="0"/>
                </a:lnTo>
                <a:close/>
              </a:path>
            </a:pathLst>
          </a:custGeom>
          <a:blipFill>
            <a:blip r:embed="rId3"/>
            <a:stretch>
              <a:fillRect/>
            </a:stretch>
          </a:blipFill>
        </p:spPr>
      </p:sp>
      <p:sp>
        <p:nvSpPr>
          <p:cNvPr id="4" name="Freeform 4"/>
          <p:cNvSpPr/>
          <p:nvPr/>
        </p:nvSpPr>
        <p:spPr>
          <a:xfrm rot="-10800000" flipV="1">
            <a:off x="0" y="-19050"/>
            <a:ext cx="5161397" cy="4843145"/>
          </a:xfrm>
          <a:custGeom>
            <a:avLst/>
            <a:gdLst/>
            <a:ahLst/>
            <a:cxnLst/>
            <a:rect l="l" t="t" r="r" b="b"/>
            <a:pathLst>
              <a:path w="5161397" h="4843145">
                <a:moveTo>
                  <a:pt x="0" y="4843145"/>
                </a:moveTo>
                <a:lnTo>
                  <a:pt x="5161397" y="4843145"/>
                </a:lnTo>
                <a:lnTo>
                  <a:pt x="5161397" y="0"/>
                </a:lnTo>
                <a:lnTo>
                  <a:pt x="0" y="0"/>
                </a:lnTo>
                <a:lnTo>
                  <a:pt x="0" y="4843145"/>
                </a:lnTo>
                <a:close/>
              </a:path>
            </a:pathLst>
          </a:custGeom>
          <a:blipFill>
            <a:blip r:embed="rId4"/>
            <a:stretch>
              <a:fillRect t="-46143" r="-508115" b="-35258"/>
            </a:stretch>
          </a:blipFill>
        </p:spPr>
      </p:sp>
      <p:sp>
        <p:nvSpPr>
          <p:cNvPr id="5" name="TextBox 5"/>
          <p:cNvSpPr txBox="1"/>
          <p:nvPr/>
        </p:nvSpPr>
        <p:spPr>
          <a:xfrm>
            <a:off x="5771380" y="2868678"/>
            <a:ext cx="8837323"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finansavimas</a:t>
            </a:r>
          </a:p>
        </p:txBody>
      </p:sp>
      <p:sp>
        <p:nvSpPr>
          <p:cNvPr id="6" name="TextBox 6"/>
          <p:cNvSpPr txBox="1"/>
          <p:nvPr/>
        </p:nvSpPr>
        <p:spPr>
          <a:xfrm>
            <a:off x="2618799" y="4048336"/>
            <a:ext cx="14750290" cy="3926270"/>
          </a:xfrm>
          <a:prstGeom prst="rect">
            <a:avLst/>
          </a:prstGeom>
        </p:spPr>
        <p:txBody>
          <a:bodyPr lIns="0" tIns="0" rIns="0" bIns="0" rtlCol="0" anchor="t">
            <a:spAutoFit/>
          </a:bodyPr>
          <a:lstStyle/>
          <a:p>
            <a:pPr algn="just">
              <a:lnSpc>
                <a:spcPts val="4399"/>
              </a:lnSpc>
            </a:pPr>
            <a:r>
              <a:rPr lang="en-US" sz="3491">
                <a:solidFill>
                  <a:srgbClr val="537FB0"/>
                </a:solidFill>
                <a:latin typeface="Arial Bold"/>
              </a:rPr>
              <a:t>3.1.1.1.1 – (ES ir kitos tarptautinės finansinės paramos bendrojo finansavimo lėšų suma)</a:t>
            </a:r>
          </a:p>
          <a:p>
            <a:pPr algn="just">
              <a:lnSpc>
                <a:spcPts val="4399"/>
              </a:lnSpc>
            </a:pPr>
            <a:r>
              <a:rPr lang="en-US" sz="3491">
                <a:solidFill>
                  <a:srgbClr val="537FB0"/>
                </a:solidFill>
                <a:latin typeface="Arial Bold"/>
              </a:rPr>
              <a:t>3.1.1.1.2 – (Europos socialinis fondas +)</a:t>
            </a:r>
          </a:p>
          <a:p>
            <a:pPr algn="just">
              <a:lnSpc>
                <a:spcPts val="4399"/>
              </a:lnSpc>
            </a:pPr>
            <a:endParaRPr lang="en-US" sz="3491">
              <a:solidFill>
                <a:srgbClr val="537FB0"/>
              </a:solidFill>
              <a:latin typeface="Arial Bold"/>
            </a:endParaRPr>
          </a:p>
          <a:p>
            <a:pPr algn="just">
              <a:lnSpc>
                <a:spcPts val="4399"/>
              </a:lnSpc>
            </a:pPr>
            <a:r>
              <a:rPr lang="en-US" sz="3491">
                <a:solidFill>
                  <a:srgbClr val="537FB0"/>
                </a:solidFill>
                <a:latin typeface="Arial Bold"/>
              </a:rPr>
              <a:t>Sostinės regionas</a:t>
            </a:r>
          </a:p>
          <a:p>
            <a:pPr algn="just">
              <a:lnSpc>
                <a:spcPts val="4399"/>
              </a:lnSpc>
            </a:pPr>
            <a:r>
              <a:rPr lang="en-US" sz="3491">
                <a:solidFill>
                  <a:srgbClr val="537FB0"/>
                </a:solidFill>
                <a:latin typeface="Arial Bold"/>
              </a:rPr>
              <a:t>3.1.1.1.1 – 50 proc.</a:t>
            </a:r>
          </a:p>
          <a:p>
            <a:pPr algn="just">
              <a:lnSpc>
                <a:spcPts val="4399"/>
              </a:lnSpc>
            </a:pPr>
            <a:r>
              <a:rPr lang="en-US" sz="3491">
                <a:solidFill>
                  <a:srgbClr val="537FB0"/>
                </a:solidFill>
                <a:latin typeface="Arial Bold"/>
              </a:rPr>
              <a:t>3.1.1.1.2 – 50 proc.</a:t>
            </a:r>
          </a:p>
        </p:txBody>
      </p:sp>
      <p:sp>
        <p:nvSpPr>
          <p:cNvPr id="7" name="Freeform 7"/>
          <p:cNvSpPr/>
          <p:nvPr/>
        </p:nvSpPr>
        <p:spPr>
          <a:xfrm>
            <a:off x="7044904" y="879738"/>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5"/>
            <a:stretch>
              <a:fillRect/>
            </a:stretch>
          </a:blipFill>
        </p:spPr>
      </p:sp>
      <p:sp>
        <p:nvSpPr>
          <p:cNvPr id="8" name="Freeform 8"/>
          <p:cNvSpPr/>
          <p:nvPr/>
        </p:nvSpPr>
        <p:spPr>
          <a:xfrm flipH="1">
            <a:off x="14192267" y="6497237"/>
            <a:ext cx="4095733" cy="3789763"/>
          </a:xfrm>
          <a:custGeom>
            <a:avLst/>
            <a:gdLst/>
            <a:ahLst/>
            <a:cxnLst/>
            <a:rect l="l" t="t" r="r" b="b"/>
            <a:pathLst>
              <a:path w="4095733" h="3789763">
                <a:moveTo>
                  <a:pt x="4095733" y="0"/>
                </a:moveTo>
                <a:lnTo>
                  <a:pt x="0" y="0"/>
                </a:lnTo>
                <a:lnTo>
                  <a:pt x="0" y="3789763"/>
                </a:lnTo>
                <a:lnTo>
                  <a:pt x="4095733" y="3789763"/>
                </a:lnTo>
                <a:lnTo>
                  <a:pt x="4095733" y="0"/>
                </a:lnTo>
                <a:close/>
              </a:path>
            </a:pathLst>
          </a:custGeom>
          <a:blipFill>
            <a:blip r:embed="rId6"/>
            <a:stretch>
              <a:fillRect l="-137959" t="-26525" r="-434628" b="-76938"/>
            </a:stretch>
          </a:blipFill>
        </p:spPr>
      </p:sp>
      <p:sp>
        <p:nvSpPr>
          <p:cNvPr id="9" name="TextBox 9"/>
          <p:cNvSpPr txBox="1"/>
          <p:nvPr/>
        </p:nvSpPr>
        <p:spPr>
          <a:xfrm>
            <a:off x="7932570" y="6274074"/>
            <a:ext cx="8487489" cy="2268920"/>
          </a:xfrm>
          <a:prstGeom prst="rect">
            <a:avLst/>
          </a:prstGeom>
        </p:spPr>
        <p:txBody>
          <a:bodyPr lIns="0" tIns="0" rIns="0" bIns="0" rtlCol="0" anchor="t">
            <a:spAutoFit/>
          </a:bodyPr>
          <a:lstStyle/>
          <a:p>
            <a:pPr>
              <a:lnSpc>
                <a:spcPts val="4399"/>
              </a:lnSpc>
            </a:pPr>
            <a:r>
              <a:rPr lang="en-US" sz="3491">
                <a:solidFill>
                  <a:srgbClr val="537FB0"/>
                </a:solidFill>
                <a:latin typeface="Arial Bold"/>
              </a:rPr>
              <a:t>Vakarų ir vidurio Lietuvos regionas</a:t>
            </a:r>
          </a:p>
          <a:p>
            <a:pPr>
              <a:lnSpc>
                <a:spcPts val="4399"/>
              </a:lnSpc>
            </a:pPr>
            <a:r>
              <a:rPr lang="en-US" sz="3491">
                <a:solidFill>
                  <a:srgbClr val="537FB0"/>
                </a:solidFill>
                <a:latin typeface="Arial Bold"/>
              </a:rPr>
              <a:t>3.1.1.1.1 – 15 proc.</a:t>
            </a:r>
          </a:p>
          <a:p>
            <a:pPr>
              <a:lnSpc>
                <a:spcPts val="4399"/>
              </a:lnSpc>
            </a:pPr>
            <a:r>
              <a:rPr lang="en-US" sz="3491">
                <a:solidFill>
                  <a:srgbClr val="537FB0"/>
                </a:solidFill>
                <a:latin typeface="Arial Bold"/>
              </a:rPr>
              <a:t>3.1.1.1.2 – 85 proc.</a:t>
            </a:r>
          </a:p>
          <a:p>
            <a:pPr>
              <a:lnSpc>
                <a:spcPts val="4399"/>
              </a:lnSpc>
            </a:pPr>
            <a:endParaRPr lang="en-US" sz="3491">
              <a:solidFill>
                <a:srgbClr val="537FB0"/>
              </a:solidFill>
              <a:latin typeface="Arial Bold"/>
            </a:endParaRPr>
          </a:p>
        </p:txBody>
      </p:sp>
      <p:sp>
        <p:nvSpPr>
          <p:cNvPr id="10" name="Freeform 10"/>
          <p:cNvSpPr/>
          <p:nvPr/>
        </p:nvSpPr>
        <p:spPr>
          <a:xfrm>
            <a:off x="8697347" y="8320384"/>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9733440" y="556458"/>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7690600" y="8624253"/>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5" name="Freeform 5"/>
          <p:cNvSpPr/>
          <p:nvPr/>
        </p:nvSpPr>
        <p:spPr>
          <a:xfrm rot="-10800000" flipV="1">
            <a:off x="0" y="-19050"/>
            <a:ext cx="5161397" cy="4843145"/>
          </a:xfrm>
          <a:custGeom>
            <a:avLst/>
            <a:gdLst/>
            <a:ahLst/>
            <a:cxnLst/>
            <a:rect l="l" t="t" r="r" b="b"/>
            <a:pathLst>
              <a:path w="5161397" h="4843145">
                <a:moveTo>
                  <a:pt x="0" y="4843145"/>
                </a:moveTo>
                <a:lnTo>
                  <a:pt x="5161397" y="4843145"/>
                </a:lnTo>
                <a:lnTo>
                  <a:pt x="5161397" y="0"/>
                </a:lnTo>
                <a:lnTo>
                  <a:pt x="0" y="0"/>
                </a:lnTo>
                <a:lnTo>
                  <a:pt x="0" y="4843145"/>
                </a:lnTo>
                <a:close/>
              </a:path>
            </a:pathLst>
          </a:custGeom>
          <a:blipFill>
            <a:blip r:embed="rId5"/>
            <a:stretch>
              <a:fillRect t="-46143" r="-508115" b="-35258"/>
            </a:stretch>
          </a:blipFill>
        </p:spPr>
      </p:sp>
      <p:sp>
        <p:nvSpPr>
          <p:cNvPr id="6" name="Freeform 6"/>
          <p:cNvSpPr/>
          <p:nvPr/>
        </p:nvSpPr>
        <p:spPr>
          <a:xfrm>
            <a:off x="421955" y="221591"/>
            <a:ext cx="7116244" cy="10065409"/>
          </a:xfrm>
          <a:custGeom>
            <a:avLst/>
            <a:gdLst/>
            <a:ahLst/>
            <a:cxnLst/>
            <a:rect l="l" t="t" r="r" b="b"/>
            <a:pathLst>
              <a:path w="7116244" h="10065409">
                <a:moveTo>
                  <a:pt x="0" y="0"/>
                </a:moveTo>
                <a:lnTo>
                  <a:pt x="7116245" y="0"/>
                </a:lnTo>
                <a:lnTo>
                  <a:pt x="7116245" y="10065409"/>
                </a:lnTo>
                <a:lnTo>
                  <a:pt x="0" y="10065409"/>
                </a:lnTo>
                <a:lnTo>
                  <a:pt x="0" y="0"/>
                </a:lnTo>
                <a:close/>
              </a:path>
            </a:pathLst>
          </a:custGeom>
          <a:blipFill>
            <a:blip r:embed="rId6"/>
            <a:stretch>
              <a:fillRect/>
            </a:stretch>
          </a:blipFill>
        </p:spPr>
      </p:sp>
      <p:sp>
        <p:nvSpPr>
          <p:cNvPr id="7" name="TextBox 7"/>
          <p:cNvSpPr txBox="1"/>
          <p:nvPr/>
        </p:nvSpPr>
        <p:spPr>
          <a:xfrm>
            <a:off x="8186135" y="2488248"/>
            <a:ext cx="9276263" cy="1404953"/>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administracinė komanda </a:t>
            </a:r>
          </a:p>
        </p:txBody>
      </p:sp>
      <p:sp>
        <p:nvSpPr>
          <p:cNvPr id="8" name="TextBox 8"/>
          <p:cNvSpPr txBox="1"/>
          <p:nvPr/>
        </p:nvSpPr>
        <p:spPr>
          <a:xfrm>
            <a:off x="7325794" y="3988451"/>
            <a:ext cx="10712185" cy="50311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Projekto JUNGTYS vadovė </a:t>
            </a:r>
          </a:p>
          <a:p>
            <a:pPr algn="ctr">
              <a:lnSpc>
                <a:spcPts val="4399"/>
              </a:lnSpc>
            </a:pPr>
            <a:r>
              <a:rPr lang="en-US" sz="3491">
                <a:solidFill>
                  <a:srgbClr val="537FB0"/>
                </a:solidFill>
                <a:latin typeface="Arial Bold"/>
              </a:rPr>
              <a:t>Ramunė Rinkūnienė</a:t>
            </a:r>
          </a:p>
          <a:p>
            <a:pPr algn="ctr">
              <a:lnSpc>
                <a:spcPts val="4399"/>
              </a:lnSpc>
            </a:pPr>
            <a:r>
              <a:rPr lang="en-US" sz="3491">
                <a:solidFill>
                  <a:srgbClr val="537FB0"/>
                </a:solidFill>
                <a:latin typeface="Arial Bold"/>
              </a:rPr>
              <a:t>el. p. ramune.rinkuniene@jra.lt</a:t>
            </a:r>
          </a:p>
          <a:p>
            <a:pPr algn="ctr">
              <a:lnSpc>
                <a:spcPts val="4399"/>
              </a:lnSpc>
            </a:pPr>
            <a:endParaRPr lang="en-US" sz="3491">
              <a:solidFill>
                <a:srgbClr val="537FB0"/>
              </a:solidFill>
              <a:latin typeface="Arial Bold"/>
            </a:endParaRPr>
          </a:p>
          <a:p>
            <a:pPr algn="ctr">
              <a:lnSpc>
                <a:spcPts val="4399"/>
              </a:lnSpc>
            </a:pPr>
            <a:r>
              <a:rPr lang="en-US" sz="3491">
                <a:solidFill>
                  <a:srgbClr val="537FB0"/>
                </a:solidFill>
                <a:latin typeface="Arial Bold"/>
              </a:rPr>
              <a:t>Projekto JUNGTYS ekspertė (viešųjų pirkimų vykdymas ir mokymų organizavimas) </a:t>
            </a:r>
          </a:p>
          <a:p>
            <a:pPr algn="ctr">
              <a:lnSpc>
                <a:spcPts val="4399"/>
              </a:lnSpc>
            </a:pPr>
            <a:r>
              <a:rPr lang="en-US" sz="3491">
                <a:solidFill>
                  <a:srgbClr val="537FB0"/>
                </a:solidFill>
                <a:latin typeface="Arial Bold"/>
              </a:rPr>
              <a:t>Ieva Brogienė</a:t>
            </a:r>
          </a:p>
          <a:p>
            <a:pPr algn="ctr">
              <a:lnSpc>
                <a:spcPts val="4399"/>
              </a:lnSpc>
            </a:pPr>
            <a:r>
              <a:rPr lang="en-US" sz="3491">
                <a:solidFill>
                  <a:srgbClr val="537FB0"/>
                </a:solidFill>
                <a:latin typeface="Arial Bold"/>
              </a:rPr>
              <a:t>el. p. ieva.brogiene@jra.lt</a:t>
            </a:r>
          </a:p>
          <a:p>
            <a:pPr algn="ctr">
              <a:lnSpc>
                <a:spcPts val="4399"/>
              </a:lnSpc>
            </a:pPr>
            <a:endParaRPr lang="en-US" sz="3491">
              <a:solidFill>
                <a:srgbClr val="537FB0"/>
              </a:solidFill>
              <a:latin typeface="Arial Bold"/>
            </a:endParaRPr>
          </a:p>
        </p:txBody>
      </p:sp>
      <p:sp>
        <p:nvSpPr>
          <p:cNvPr id="9" name="Freeform 9"/>
          <p:cNvSpPr/>
          <p:nvPr/>
        </p:nvSpPr>
        <p:spPr>
          <a:xfrm>
            <a:off x="14535541" y="8392118"/>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7"/>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rot="6107363" flipH="1">
            <a:off x="5669322" y="928827"/>
            <a:ext cx="4037441" cy="5337875"/>
          </a:xfrm>
          <a:custGeom>
            <a:avLst/>
            <a:gdLst/>
            <a:ahLst/>
            <a:cxnLst/>
            <a:rect l="l" t="t" r="r" b="b"/>
            <a:pathLst>
              <a:path w="4037441" h="5337875">
                <a:moveTo>
                  <a:pt x="4037442" y="0"/>
                </a:moveTo>
                <a:lnTo>
                  <a:pt x="0" y="0"/>
                </a:lnTo>
                <a:lnTo>
                  <a:pt x="0" y="5337875"/>
                </a:lnTo>
                <a:lnTo>
                  <a:pt x="4037442" y="5337875"/>
                </a:lnTo>
                <a:lnTo>
                  <a:pt x="4037442" y="0"/>
                </a:lnTo>
                <a:close/>
              </a:path>
            </a:pathLst>
          </a:custGeom>
          <a:blipFill>
            <a:blip r:embed="rId3"/>
            <a:stretch>
              <a:fillRect l="-76373" t="-10774" r="-346844"/>
            </a:stretch>
          </a:blipFill>
        </p:spPr>
      </p:sp>
      <p:sp>
        <p:nvSpPr>
          <p:cNvPr id="4" name="Freeform 4"/>
          <p:cNvSpPr/>
          <p:nvPr/>
        </p:nvSpPr>
        <p:spPr>
          <a:xfrm flipH="1">
            <a:off x="-142875" y="0"/>
            <a:ext cx="6122522" cy="10287000"/>
          </a:xfrm>
          <a:custGeom>
            <a:avLst/>
            <a:gdLst/>
            <a:ahLst/>
            <a:cxnLst/>
            <a:rect l="l" t="t" r="r" b="b"/>
            <a:pathLst>
              <a:path w="6122522" h="10287000">
                <a:moveTo>
                  <a:pt x="6122522" y="0"/>
                </a:moveTo>
                <a:lnTo>
                  <a:pt x="0" y="0"/>
                </a:lnTo>
                <a:lnTo>
                  <a:pt x="0" y="10287000"/>
                </a:lnTo>
                <a:lnTo>
                  <a:pt x="6122522" y="10287000"/>
                </a:lnTo>
                <a:lnTo>
                  <a:pt x="6122522" y="0"/>
                </a:lnTo>
                <a:close/>
              </a:path>
            </a:pathLst>
          </a:custGeom>
          <a:blipFill>
            <a:blip r:embed="rId4"/>
            <a:stretch>
              <a:fillRect l="-2562" t="-14991" r="-587684"/>
            </a:stretch>
          </a:blipFill>
        </p:spPr>
      </p:sp>
      <p:grpSp>
        <p:nvGrpSpPr>
          <p:cNvPr id="5" name="Group 5"/>
          <p:cNvGrpSpPr/>
          <p:nvPr/>
        </p:nvGrpSpPr>
        <p:grpSpPr>
          <a:xfrm>
            <a:off x="464937" y="309865"/>
            <a:ext cx="8966002" cy="8891285"/>
            <a:chOff x="0" y="0"/>
            <a:chExt cx="11954669" cy="11855047"/>
          </a:xfrm>
        </p:grpSpPr>
        <p:sp>
          <p:nvSpPr>
            <p:cNvPr id="6" name="Freeform 6"/>
            <p:cNvSpPr/>
            <p:nvPr/>
          </p:nvSpPr>
          <p:spPr>
            <a:xfrm>
              <a:off x="0" y="0"/>
              <a:ext cx="11954669" cy="11855047"/>
            </a:xfrm>
            <a:custGeom>
              <a:avLst/>
              <a:gdLst/>
              <a:ahLst/>
              <a:cxnLst/>
              <a:rect l="l" t="t" r="r" b="b"/>
              <a:pathLst>
                <a:path w="11954669" h="11855047">
                  <a:moveTo>
                    <a:pt x="0" y="0"/>
                  </a:moveTo>
                  <a:lnTo>
                    <a:pt x="11954669" y="0"/>
                  </a:lnTo>
                  <a:lnTo>
                    <a:pt x="11954669" y="11855047"/>
                  </a:lnTo>
                  <a:lnTo>
                    <a:pt x="0" y="11855047"/>
                  </a:lnTo>
                  <a:lnTo>
                    <a:pt x="0" y="0"/>
                  </a:lnTo>
                  <a:close/>
                </a:path>
              </a:pathLst>
            </a:custGeom>
            <a:blipFill>
              <a:blip r:embed="rId5"/>
              <a:stretch>
                <a:fillRect/>
              </a:stretch>
            </a:blipFill>
          </p:spPr>
        </p:sp>
      </p:grpSp>
      <p:sp>
        <p:nvSpPr>
          <p:cNvPr id="7" name="TextBox 7"/>
          <p:cNvSpPr txBox="1"/>
          <p:nvPr/>
        </p:nvSpPr>
        <p:spPr>
          <a:xfrm>
            <a:off x="9856068" y="2695447"/>
            <a:ext cx="7534826" cy="1392517"/>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administracinė komanda </a:t>
            </a:r>
          </a:p>
        </p:txBody>
      </p:sp>
      <p:sp>
        <p:nvSpPr>
          <p:cNvPr id="8" name="Freeform 8"/>
          <p:cNvSpPr/>
          <p:nvPr/>
        </p:nvSpPr>
        <p:spPr>
          <a:xfrm>
            <a:off x="10675034" y="677932"/>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4"/>
            <a:stretch>
              <a:fillRect/>
            </a:stretch>
          </a:blipFill>
        </p:spPr>
      </p:sp>
      <p:sp>
        <p:nvSpPr>
          <p:cNvPr id="9" name="Freeform 9"/>
          <p:cNvSpPr/>
          <p:nvPr/>
        </p:nvSpPr>
        <p:spPr>
          <a:xfrm>
            <a:off x="7566775" y="858622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6"/>
            <a:stretch>
              <a:fillRect/>
            </a:stretch>
          </a:blipFill>
        </p:spPr>
      </p:sp>
      <p:sp>
        <p:nvSpPr>
          <p:cNvPr id="10" name="TextBox 10"/>
          <p:cNvSpPr txBox="1"/>
          <p:nvPr/>
        </p:nvSpPr>
        <p:spPr>
          <a:xfrm>
            <a:off x="9115425" y="4275057"/>
            <a:ext cx="9040865" cy="447872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Projekto JUNGTYS finansininkė </a:t>
            </a:r>
          </a:p>
          <a:p>
            <a:pPr algn="ctr">
              <a:lnSpc>
                <a:spcPts val="4399"/>
              </a:lnSpc>
            </a:pPr>
            <a:r>
              <a:rPr lang="en-US" sz="3491">
                <a:solidFill>
                  <a:srgbClr val="537FB0"/>
                </a:solidFill>
                <a:latin typeface="Arial Bold"/>
              </a:rPr>
              <a:t>Rūta Butavičienė</a:t>
            </a:r>
          </a:p>
          <a:p>
            <a:pPr algn="ctr">
              <a:lnSpc>
                <a:spcPts val="4399"/>
              </a:lnSpc>
            </a:pPr>
            <a:r>
              <a:rPr lang="en-US" sz="3491">
                <a:solidFill>
                  <a:srgbClr val="537FB0"/>
                </a:solidFill>
                <a:latin typeface="Arial Bold"/>
              </a:rPr>
              <a:t>el. p. jgi.finansai@jra.lt</a:t>
            </a:r>
          </a:p>
          <a:p>
            <a:pPr algn="ctr">
              <a:lnSpc>
                <a:spcPts val="4399"/>
              </a:lnSpc>
            </a:pPr>
            <a:endParaRPr lang="en-US" sz="3491">
              <a:solidFill>
                <a:srgbClr val="537FB0"/>
              </a:solidFill>
              <a:latin typeface="Arial Bold"/>
            </a:endParaRPr>
          </a:p>
          <a:p>
            <a:pPr algn="ctr">
              <a:lnSpc>
                <a:spcPts val="4399"/>
              </a:lnSpc>
            </a:pPr>
            <a:r>
              <a:rPr lang="en-US" sz="3491">
                <a:solidFill>
                  <a:srgbClr val="537FB0"/>
                </a:solidFill>
                <a:latin typeface="Arial Bold"/>
              </a:rPr>
              <a:t>Projekto JUNGTYS partnerių finansininkė</a:t>
            </a:r>
          </a:p>
          <a:p>
            <a:pPr algn="ctr">
              <a:lnSpc>
                <a:spcPts val="4399"/>
              </a:lnSpc>
            </a:pPr>
            <a:r>
              <a:rPr lang="en-US" sz="3491">
                <a:solidFill>
                  <a:srgbClr val="537FB0"/>
                </a:solidFill>
                <a:latin typeface="Arial Bold"/>
              </a:rPr>
              <a:t>Edita Kiauzarienė</a:t>
            </a:r>
          </a:p>
          <a:p>
            <a:pPr algn="ctr">
              <a:lnSpc>
                <a:spcPts val="4399"/>
              </a:lnSpc>
            </a:pPr>
            <a:r>
              <a:rPr lang="en-US" sz="3491">
                <a:solidFill>
                  <a:srgbClr val="537FB0"/>
                </a:solidFill>
                <a:latin typeface="Arial Bold"/>
              </a:rPr>
              <a:t>el. p. edita.kiauzariene@jra.lt</a:t>
            </a:r>
          </a:p>
          <a:p>
            <a:pPr algn="ctr">
              <a:lnSpc>
                <a:spcPts val="4399"/>
              </a:lnSpc>
            </a:pPr>
            <a:endParaRPr lang="en-US" sz="3491">
              <a:solidFill>
                <a:srgbClr val="537FB0"/>
              </a:solidFill>
              <a:latin typeface="Arial Bold"/>
            </a:endParaRPr>
          </a:p>
        </p:txBody>
      </p:sp>
      <p:sp>
        <p:nvSpPr>
          <p:cNvPr id="11" name="Freeform 11"/>
          <p:cNvSpPr/>
          <p:nvPr/>
        </p:nvSpPr>
        <p:spPr>
          <a:xfrm>
            <a:off x="14350245" y="8310859"/>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7"/>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8215665" y="8630075"/>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rot="-10800000" flipV="1">
            <a:off x="0" y="0"/>
            <a:ext cx="9369041" cy="10287000"/>
          </a:xfrm>
          <a:custGeom>
            <a:avLst/>
            <a:gdLst/>
            <a:ahLst/>
            <a:cxnLst/>
            <a:rect l="l" t="t" r="r" b="b"/>
            <a:pathLst>
              <a:path w="9369041" h="10287000">
                <a:moveTo>
                  <a:pt x="0" y="10287000"/>
                </a:moveTo>
                <a:lnTo>
                  <a:pt x="9369041" y="10287000"/>
                </a:lnTo>
                <a:lnTo>
                  <a:pt x="9369041" y="0"/>
                </a:lnTo>
                <a:lnTo>
                  <a:pt x="0" y="0"/>
                </a:lnTo>
                <a:lnTo>
                  <a:pt x="0" y="10287000"/>
                </a:lnTo>
                <a:close/>
              </a:path>
            </a:pathLst>
          </a:custGeom>
          <a:blipFill>
            <a:blip r:embed="rId4"/>
            <a:stretch>
              <a:fillRect t="-38472" r="-444718" b="-393"/>
            </a:stretch>
          </a:blipFill>
        </p:spPr>
      </p:sp>
      <p:sp>
        <p:nvSpPr>
          <p:cNvPr id="5" name="Freeform 5"/>
          <p:cNvSpPr/>
          <p:nvPr/>
        </p:nvSpPr>
        <p:spPr>
          <a:xfrm>
            <a:off x="842793" y="380841"/>
            <a:ext cx="7106172" cy="10051163"/>
          </a:xfrm>
          <a:custGeom>
            <a:avLst/>
            <a:gdLst/>
            <a:ahLst/>
            <a:cxnLst/>
            <a:rect l="l" t="t" r="r" b="b"/>
            <a:pathLst>
              <a:path w="7106172" h="10051163">
                <a:moveTo>
                  <a:pt x="0" y="0"/>
                </a:moveTo>
                <a:lnTo>
                  <a:pt x="7106172" y="0"/>
                </a:lnTo>
                <a:lnTo>
                  <a:pt x="7106172" y="10051163"/>
                </a:lnTo>
                <a:lnTo>
                  <a:pt x="0" y="10051163"/>
                </a:lnTo>
                <a:lnTo>
                  <a:pt x="0" y="0"/>
                </a:lnTo>
                <a:close/>
              </a:path>
            </a:pathLst>
          </a:custGeom>
          <a:blipFill>
            <a:blip r:embed="rId5"/>
            <a:stretch>
              <a:fillRect/>
            </a:stretch>
          </a:blipFill>
        </p:spPr>
      </p:sp>
      <p:sp>
        <p:nvSpPr>
          <p:cNvPr id="6" name="TextBox 6"/>
          <p:cNvSpPr txBox="1"/>
          <p:nvPr/>
        </p:nvSpPr>
        <p:spPr>
          <a:xfrm>
            <a:off x="9475162" y="3285500"/>
            <a:ext cx="8248017"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Projektą įgyvendina</a:t>
            </a:r>
          </a:p>
        </p:txBody>
      </p:sp>
      <p:sp>
        <p:nvSpPr>
          <p:cNvPr id="7" name="TextBox 7"/>
          <p:cNvSpPr txBox="1"/>
          <p:nvPr/>
        </p:nvSpPr>
        <p:spPr>
          <a:xfrm>
            <a:off x="9330941" y="4242403"/>
            <a:ext cx="8487489" cy="116402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Jaunimo reikalų agentūra ir partneriai</a:t>
            </a:r>
          </a:p>
          <a:p>
            <a:pPr algn="ctr">
              <a:lnSpc>
                <a:spcPts val="4399"/>
              </a:lnSpc>
            </a:pPr>
            <a:endParaRPr lang="en-US" sz="3491">
              <a:solidFill>
                <a:srgbClr val="537FB0"/>
              </a:solidFill>
              <a:latin typeface="Arial Bold"/>
            </a:endParaRPr>
          </a:p>
        </p:txBody>
      </p:sp>
      <p:sp>
        <p:nvSpPr>
          <p:cNvPr id="8" name="TextBox 8"/>
          <p:cNvSpPr txBox="1"/>
          <p:nvPr/>
        </p:nvSpPr>
        <p:spPr>
          <a:xfrm>
            <a:off x="8870895" y="5730272"/>
            <a:ext cx="9426630" cy="1392517"/>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įgyvendinimo laikotarpis</a:t>
            </a:r>
          </a:p>
        </p:txBody>
      </p:sp>
      <p:sp>
        <p:nvSpPr>
          <p:cNvPr id="9" name="TextBox 9"/>
          <p:cNvSpPr txBox="1"/>
          <p:nvPr/>
        </p:nvSpPr>
        <p:spPr>
          <a:xfrm>
            <a:off x="9203080" y="7281004"/>
            <a:ext cx="8487489" cy="6115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Nuo 2024-03-06 iki 2028-02-29</a:t>
            </a:r>
          </a:p>
        </p:txBody>
      </p:sp>
      <p:sp>
        <p:nvSpPr>
          <p:cNvPr id="10" name="Freeform 10"/>
          <p:cNvSpPr/>
          <p:nvPr/>
        </p:nvSpPr>
        <p:spPr>
          <a:xfrm>
            <a:off x="10507903" y="1028700"/>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4"/>
            <a:stretch>
              <a:fillRect/>
            </a:stretch>
          </a:blipFill>
        </p:spPr>
      </p:sp>
      <p:sp>
        <p:nvSpPr>
          <p:cNvPr id="11" name="Freeform 11"/>
          <p:cNvSpPr/>
          <p:nvPr/>
        </p:nvSpPr>
        <p:spPr>
          <a:xfrm>
            <a:off x="14742462" y="8416285"/>
            <a:ext cx="3279338" cy="1836429"/>
          </a:xfrm>
          <a:custGeom>
            <a:avLst/>
            <a:gdLst/>
            <a:ahLst/>
            <a:cxnLst/>
            <a:rect l="l" t="t" r="r" b="b"/>
            <a:pathLst>
              <a:path w="3279338" h="1836429">
                <a:moveTo>
                  <a:pt x="0" y="0"/>
                </a:moveTo>
                <a:lnTo>
                  <a:pt x="3279338" y="0"/>
                </a:lnTo>
                <a:lnTo>
                  <a:pt x="3279338" y="1836430"/>
                </a:lnTo>
                <a:lnTo>
                  <a:pt x="0" y="1836430"/>
                </a:lnTo>
                <a:lnTo>
                  <a:pt x="0" y="0"/>
                </a:lnTo>
                <a:close/>
              </a:path>
            </a:pathLst>
          </a:custGeom>
          <a:blipFill>
            <a:blip r:embed="rId6"/>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flipH="1">
            <a:off x="0" y="0"/>
            <a:ext cx="3355438" cy="5143500"/>
          </a:xfrm>
          <a:custGeom>
            <a:avLst/>
            <a:gdLst/>
            <a:ahLst/>
            <a:cxnLst/>
            <a:rect l="l" t="t" r="r" b="b"/>
            <a:pathLst>
              <a:path w="3355438" h="5143500">
                <a:moveTo>
                  <a:pt x="3355438" y="0"/>
                </a:moveTo>
                <a:lnTo>
                  <a:pt x="0" y="0"/>
                </a:lnTo>
                <a:lnTo>
                  <a:pt x="0" y="5143500"/>
                </a:lnTo>
                <a:lnTo>
                  <a:pt x="3355438" y="5143500"/>
                </a:lnTo>
                <a:lnTo>
                  <a:pt x="3355438" y="0"/>
                </a:lnTo>
                <a:close/>
              </a:path>
            </a:pathLst>
          </a:custGeom>
          <a:blipFill>
            <a:blip r:embed="rId3"/>
            <a:stretch>
              <a:fillRect l="-1008" t="-13017" r="-587461" b="-12699"/>
            </a:stretch>
          </a:blipFill>
        </p:spPr>
      </p:sp>
      <p:sp>
        <p:nvSpPr>
          <p:cNvPr id="4" name="Freeform 4"/>
          <p:cNvSpPr/>
          <p:nvPr/>
        </p:nvSpPr>
        <p:spPr>
          <a:xfrm>
            <a:off x="6132770" y="763785"/>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4"/>
            <a:stretch>
              <a:fillRect/>
            </a:stretch>
          </a:blipFill>
        </p:spPr>
      </p:sp>
      <p:sp>
        <p:nvSpPr>
          <p:cNvPr id="5" name="Freeform 5"/>
          <p:cNvSpPr/>
          <p:nvPr/>
        </p:nvSpPr>
        <p:spPr>
          <a:xfrm>
            <a:off x="2079984" y="8523944"/>
            <a:ext cx="6997341" cy="1468713"/>
          </a:xfrm>
          <a:custGeom>
            <a:avLst/>
            <a:gdLst/>
            <a:ahLst/>
            <a:cxnLst/>
            <a:rect l="l" t="t" r="r" b="b"/>
            <a:pathLst>
              <a:path w="6997341" h="1468713">
                <a:moveTo>
                  <a:pt x="0" y="0"/>
                </a:moveTo>
                <a:lnTo>
                  <a:pt x="6997341" y="0"/>
                </a:lnTo>
                <a:lnTo>
                  <a:pt x="6997341" y="1468712"/>
                </a:lnTo>
                <a:lnTo>
                  <a:pt x="0" y="1468712"/>
                </a:lnTo>
                <a:lnTo>
                  <a:pt x="0" y="0"/>
                </a:lnTo>
                <a:close/>
              </a:path>
            </a:pathLst>
          </a:custGeom>
          <a:blipFill>
            <a:blip r:embed="rId5"/>
            <a:stretch>
              <a:fillRect/>
            </a:stretch>
          </a:blipFill>
        </p:spPr>
      </p:sp>
      <p:sp>
        <p:nvSpPr>
          <p:cNvPr id="6" name="Freeform 6"/>
          <p:cNvSpPr/>
          <p:nvPr/>
        </p:nvSpPr>
        <p:spPr>
          <a:xfrm flipH="1">
            <a:off x="14005711" y="5143500"/>
            <a:ext cx="4282289" cy="5208793"/>
          </a:xfrm>
          <a:custGeom>
            <a:avLst/>
            <a:gdLst/>
            <a:ahLst/>
            <a:cxnLst/>
            <a:rect l="l" t="t" r="r" b="b"/>
            <a:pathLst>
              <a:path w="4282289" h="5208793">
                <a:moveTo>
                  <a:pt x="4282289" y="0"/>
                </a:moveTo>
                <a:lnTo>
                  <a:pt x="0" y="0"/>
                </a:lnTo>
                <a:lnTo>
                  <a:pt x="0" y="5208793"/>
                </a:lnTo>
                <a:lnTo>
                  <a:pt x="4282289" y="5208793"/>
                </a:lnTo>
                <a:lnTo>
                  <a:pt x="4282289" y="0"/>
                </a:lnTo>
                <a:close/>
              </a:path>
            </a:pathLst>
          </a:custGeom>
          <a:blipFill>
            <a:blip r:embed="rId6"/>
            <a:stretch>
              <a:fillRect l="-66598" r="-353361" b="-19654"/>
            </a:stretch>
          </a:blipFill>
        </p:spPr>
      </p:sp>
      <p:sp>
        <p:nvSpPr>
          <p:cNvPr id="7" name="TextBox 7"/>
          <p:cNvSpPr txBox="1"/>
          <p:nvPr/>
        </p:nvSpPr>
        <p:spPr>
          <a:xfrm>
            <a:off x="428212" y="3702493"/>
            <a:ext cx="17153611" cy="5393882"/>
          </a:xfrm>
          <a:prstGeom prst="rect">
            <a:avLst/>
          </a:prstGeom>
        </p:spPr>
        <p:txBody>
          <a:bodyPr lIns="0" tIns="0" rIns="0" bIns="0" rtlCol="0" anchor="t">
            <a:spAutoFit/>
          </a:bodyPr>
          <a:lstStyle/>
          <a:p>
            <a:pPr algn="ctr">
              <a:lnSpc>
                <a:spcPts val="4273"/>
              </a:lnSpc>
            </a:pPr>
            <a:r>
              <a:rPr lang="en-US" sz="3391">
                <a:solidFill>
                  <a:srgbClr val="537FB0"/>
                </a:solidFill>
                <a:latin typeface="Arial Bold"/>
              </a:rPr>
              <a:t>Projekto JUNGTYS metodininkė Gailutė Lankelienė</a:t>
            </a:r>
          </a:p>
          <a:p>
            <a:pPr algn="ctr">
              <a:lnSpc>
                <a:spcPts val="4273"/>
              </a:lnSpc>
            </a:pPr>
            <a:r>
              <a:rPr lang="en-US" sz="3391">
                <a:solidFill>
                  <a:srgbClr val="537FB0"/>
                </a:solidFill>
                <a:latin typeface="Arial Bold"/>
              </a:rPr>
              <a:t>el. p. gailute.lankeliene@jra.lt</a:t>
            </a:r>
          </a:p>
          <a:p>
            <a:pPr algn="ctr">
              <a:lnSpc>
                <a:spcPts val="4273"/>
              </a:lnSpc>
            </a:pPr>
            <a:endParaRPr lang="en-US" sz="3391">
              <a:solidFill>
                <a:srgbClr val="537FB0"/>
              </a:solidFill>
              <a:latin typeface="Arial Bold"/>
            </a:endParaRPr>
          </a:p>
          <a:p>
            <a:pPr algn="ctr">
              <a:lnSpc>
                <a:spcPts val="4273"/>
              </a:lnSpc>
            </a:pPr>
            <a:r>
              <a:rPr lang="en-US" sz="3391">
                <a:solidFill>
                  <a:srgbClr val="537FB0"/>
                </a:solidFill>
                <a:latin typeface="Arial Bold"/>
              </a:rPr>
              <a:t>Projekto JUNGTYS metodininkė Vilma Liorančienė</a:t>
            </a:r>
          </a:p>
          <a:p>
            <a:pPr algn="ctr">
              <a:lnSpc>
                <a:spcPts val="4273"/>
              </a:lnSpc>
            </a:pPr>
            <a:r>
              <a:rPr lang="en-US" sz="3391">
                <a:solidFill>
                  <a:srgbClr val="537FB0"/>
                </a:solidFill>
                <a:latin typeface="Arial Bold"/>
              </a:rPr>
              <a:t>el. p. vilma.lioranciene@jra.lt</a:t>
            </a:r>
          </a:p>
          <a:p>
            <a:pPr algn="ctr">
              <a:lnSpc>
                <a:spcPts val="4273"/>
              </a:lnSpc>
            </a:pPr>
            <a:endParaRPr lang="en-US" sz="3391">
              <a:solidFill>
                <a:srgbClr val="537FB0"/>
              </a:solidFill>
              <a:latin typeface="Arial Bold"/>
            </a:endParaRPr>
          </a:p>
          <a:p>
            <a:pPr algn="ctr">
              <a:lnSpc>
                <a:spcPts val="4273"/>
              </a:lnSpc>
            </a:pPr>
            <a:r>
              <a:rPr lang="en-US" sz="3391">
                <a:solidFill>
                  <a:srgbClr val="537FB0"/>
                </a:solidFill>
                <a:latin typeface="Arial Bold"/>
              </a:rPr>
              <a:t>Projekto JUNGTYS metodininkė Laura Staneikienė</a:t>
            </a:r>
          </a:p>
          <a:p>
            <a:pPr algn="ctr">
              <a:lnSpc>
                <a:spcPts val="4273"/>
              </a:lnSpc>
            </a:pPr>
            <a:r>
              <a:rPr lang="en-US" sz="3391">
                <a:solidFill>
                  <a:srgbClr val="537FB0"/>
                </a:solidFill>
                <a:latin typeface="Arial Bold"/>
              </a:rPr>
              <a:t>el. p. laura.staneikiene@jra.lt</a:t>
            </a:r>
          </a:p>
          <a:p>
            <a:pPr algn="ctr">
              <a:lnSpc>
                <a:spcPts val="4273"/>
              </a:lnSpc>
            </a:pPr>
            <a:endParaRPr lang="en-US" sz="3391">
              <a:solidFill>
                <a:srgbClr val="537FB0"/>
              </a:solidFill>
              <a:latin typeface="Arial Bold"/>
            </a:endParaRPr>
          </a:p>
          <a:p>
            <a:pPr algn="ctr">
              <a:lnSpc>
                <a:spcPts val="4273"/>
              </a:lnSpc>
            </a:pPr>
            <a:endParaRPr lang="en-US" sz="3391">
              <a:solidFill>
                <a:srgbClr val="537FB0"/>
              </a:solidFill>
              <a:latin typeface="Arial Bold"/>
            </a:endParaRPr>
          </a:p>
        </p:txBody>
      </p:sp>
      <p:sp>
        <p:nvSpPr>
          <p:cNvPr id="8" name="Freeform 8"/>
          <p:cNvSpPr/>
          <p:nvPr/>
        </p:nvSpPr>
        <p:spPr>
          <a:xfrm>
            <a:off x="9940147" y="8310859"/>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7"/>
            <a:stretch>
              <a:fillRect/>
            </a:stretch>
          </a:blipFill>
        </p:spPr>
      </p:sp>
      <p:sp>
        <p:nvSpPr>
          <p:cNvPr id="9" name="TextBox 9"/>
          <p:cNvSpPr txBox="1"/>
          <p:nvPr/>
        </p:nvSpPr>
        <p:spPr>
          <a:xfrm>
            <a:off x="3174463" y="2600325"/>
            <a:ext cx="12206083" cy="697192"/>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administracinė komanda </a:t>
            </a:r>
          </a:p>
        </p:txBody>
      </p:sp>
      <p:grpSp>
        <p:nvGrpSpPr>
          <p:cNvPr id="10" name="Group 10"/>
          <p:cNvGrpSpPr/>
          <p:nvPr/>
        </p:nvGrpSpPr>
        <p:grpSpPr>
          <a:xfrm rot="-1795608">
            <a:off x="14196378" y="1914877"/>
            <a:ext cx="4403947" cy="3185522"/>
            <a:chOff x="0" y="0"/>
            <a:chExt cx="5871929" cy="4247362"/>
          </a:xfrm>
        </p:grpSpPr>
        <p:sp>
          <p:nvSpPr>
            <p:cNvPr id="11" name="Freeform 11"/>
            <p:cNvSpPr/>
            <p:nvPr/>
          </p:nvSpPr>
          <p:spPr>
            <a:xfrm>
              <a:off x="0" y="0"/>
              <a:ext cx="5871929" cy="4247362"/>
            </a:xfrm>
            <a:custGeom>
              <a:avLst/>
              <a:gdLst/>
              <a:ahLst/>
              <a:cxnLst/>
              <a:rect l="l" t="t" r="r" b="b"/>
              <a:pathLst>
                <a:path w="5871929" h="4247362">
                  <a:moveTo>
                    <a:pt x="0" y="0"/>
                  </a:moveTo>
                  <a:lnTo>
                    <a:pt x="5871929" y="0"/>
                  </a:lnTo>
                  <a:lnTo>
                    <a:pt x="5871929" y="4247362"/>
                  </a:lnTo>
                  <a:lnTo>
                    <a:pt x="0" y="4247362"/>
                  </a:lnTo>
                  <a:lnTo>
                    <a:pt x="0" y="0"/>
                  </a:lnTo>
                  <a:close/>
                </a:path>
              </a:pathLst>
            </a:custGeom>
            <a:blipFill>
              <a:blip r:embed="rId8"/>
              <a:stretch>
                <a:fillRect/>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0621193" y="1057275"/>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0" y="0"/>
            <a:ext cx="8169049" cy="10287000"/>
          </a:xfrm>
          <a:custGeom>
            <a:avLst/>
            <a:gdLst/>
            <a:ahLst/>
            <a:cxnLst/>
            <a:rect l="l" t="t" r="r" b="b"/>
            <a:pathLst>
              <a:path w="8169049" h="10287000">
                <a:moveTo>
                  <a:pt x="0" y="0"/>
                </a:moveTo>
                <a:lnTo>
                  <a:pt x="8169049" y="0"/>
                </a:lnTo>
                <a:lnTo>
                  <a:pt x="8169049" y="10287000"/>
                </a:lnTo>
                <a:lnTo>
                  <a:pt x="0" y="10287000"/>
                </a:lnTo>
                <a:lnTo>
                  <a:pt x="0" y="0"/>
                </a:lnTo>
                <a:close/>
              </a:path>
            </a:pathLst>
          </a:custGeom>
          <a:blipFill>
            <a:blip r:embed="rId3"/>
            <a:stretch>
              <a:fillRect l="-43913" r="-308529" b="-569"/>
            </a:stretch>
          </a:blipFill>
        </p:spPr>
      </p:sp>
      <p:sp>
        <p:nvSpPr>
          <p:cNvPr id="5" name="Freeform 5"/>
          <p:cNvSpPr/>
          <p:nvPr/>
        </p:nvSpPr>
        <p:spPr>
          <a:xfrm>
            <a:off x="7958490" y="862055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6" name="Freeform 6"/>
          <p:cNvSpPr/>
          <p:nvPr/>
        </p:nvSpPr>
        <p:spPr>
          <a:xfrm>
            <a:off x="0" y="0"/>
            <a:ext cx="9559000" cy="10287000"/>
          </a:xfrm>
          <a:custGeom>
            <a:avLst/>
            <a:gdLst/>
            <a:ahLst/>
            <a:cxnLst/>
            <a:rect l="l" t="t" r="r" b="b"/>
            <a:pathLst>
              <a:path w="9559000" h="10287000">
                <a:moveTo>
                  <a:pt x="0" y="0"/>
                </a:moveTo>
                <a:lnTo>
                  <a:pt x="9559000" y="0"/>
                </a:lnTo>
                <a:lnTo>
                  <a:pt x="9559000" y="10287000"/>
                </a:lnTo>
                <a:lnTo>
                  <a:pt x="0" y="10287000"/>
                </a:lnTo>
                <a:lnTo>
                  <a:pt x="0" y="0"/>
                </a:lnTo>
                <a:close/>
              </a:path>
            </a:pathLst>
          </a:custGeom>
          <a:blipFill>
            <a:blip r:embed="rId5"/>
            <a:stretch>
              <a:fillRect l="-5778" t="-1666" b="-37361"/>
            </a:stretch>
          </a:blipFill>
        </p:spPr>
      </p:sp>
      <p:sp>
        <p:nvSpPr>
          <p:cNvPr id="7" name="TextBox 7"/>
          <p:cNvSpPr txBox="1"/>
          <p:nvPr/>
        </p:nvSpPr>
        <p:spPr>
          <a:xfrm>
            <a:off x="10191534" y="6818317"/>
            <a:ext cx="13983133" cy="1078300"/>
          </a:xfrm>
          <a:prstGeom prst="rect">
            <a:avLst/>
          </a:prstGeom>
        </p:spPr>
        <p:txBody>
          <a:bodyPr lIns="0" tIns="0" rIns="0" bIns="0" rtlCol="0" anchor="t">
            <a:spAutoFit/>
          </a:bodyPr>
          <a:lstStyle/>
          <a:p>
            <a:pPr>
              <a:lnSpc>
                <a:spcPts val="8816"/>
              </a:lnSpc>
              <a:spcBef>
                <a:spcPct val="0"/>
              </a:spcBef>
            </a:pPr>
            <a:r>
              <a:rPr lang="en-US" sz="6297" spc="170">
                <a:solidFill>
                  <a:srgbClr val="054CA1"/>
                </a:solidFill>
                <a:latin typeface="League Spartan"/>
              </a:rPr>
              <a:t>AČIŪ UŽ DĖMESĮ!</a:t>
            </a:r>
          </a:p>
        </p:txBody>
      </p:sp>
      <p:sp>
        <p:nvSpPr>
          <p:cNvPr id="8" name="Freeform 8"/>
          <p:cNvSpPr/>
          <p:nvPr/>
        </p:nvSpPr>
        <p:spPr>
          <a:xfrm>
            <a:off x="14522192" y="8348959"/>
            <a:ext cx="3383717" cy="1894882"/>
          </a:xfrm>
          <a:custGeom>
            <a:avLst/>
            <a:gdLst/>
            <a:ahLst/>
            <a:cxnLst/>
            <a:rect l="l" t="t" r="r" b="b"/>
            <a:pathLst>
              <a:path w="3383717" h="1894882">
                <a:moveTo>
                  <a:pt x="0" y="0"/>
                </a:moveTo>
                <a:lnTo>
                  <a:pt x="3383717" y="0"/>
                </a:lnTo>
                <a:lnTo>
                  <a:pt x="3383717" y="1894882"/>
                </a:lnTo>
                <a:lnTo>
                  <a:pt x="0" y="1894882"/>
                </a:lnTo>
                <a:lnTo>
                  <a:pt x="0" y="0"/>
                </a:lnTo>
                <a:close/>
              </a:path>
            </a:pathLst>
          </a:custGeom>
          <a:blipFill>
            <a:blip r:embed="rId6"/>
            <a:stretch>
              <a:fillRect/>
            </a:stretch>
          </a:blipFill>
        </p:spPr>
      </p:sp>
      <p:grpSp>
        <p:nvGrpSpPr>
          <p:cNvPr id="9" name="Group 9"/>
          <p:cNvGrpSpPr/>
          <p:nvPr/>
        </p:nvGrpSpPr>
        <p:grpSpPr>
          <a:xfrm>
            <a:off x="12404257" y="3022307"/>
            <a:ext cx="3205459" cy="3205459"/>
            <a:chOff x="0" y="0"/>
            <a:chExt cx="4273946" cy="4273946"/>
          </a:xfrm>
        </p:grpSpPr>
        <p:sp>
          <p:nvSpPr>
            <p:cNvPr id="10" name="Freeform 10"/>
            <p:cNvSpPr/>
            <p:nvPr/>
          </p:nvSpPr>
          <p:spPr>
            <a:xfrm>
              <a:off x="0" y="0"/>
              <a:ext cx="4273946" cy="4273946"/>
            </a:xfrm>
            <a:custGeom>
              <a:avLst/>
              <a:gdLst/>
              <a:ahLst/>
              <a:cxnLst/>
              <a:rect l="l" t="t" r="r" b="b"/>
              <a:pathLst>
                <a:path w="4273946" h="4273946">
                  <a:moveTo>
                    <a:pt x="0" y="0"/>
                  </a:moveTo>
                  <a:lnTo>
                    <a:pt x="4273946" y="0"/>
                  </a:lnTo>
                  <a:lnTo>
                    <a:pt x="4273946" y="4273946"/>
                  </a:lnTo>
                  <a:lnTo>
                    <a:pt x="0" y="4273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3462957" y="8663867"/>
            <a:ext cx="6997341" cy="1468713"/>
          </a:xfrm>
          <a:custGeom>
            <a:avLst/>
            <a:gdLst/>
            <a:ahLst/>
            <a:cxnLst/>
            <a:rect l="l" t="t" r="r" b="b"/>
            <a:pathLst>
              <a:path w="6997341" h="1468713">
                <a:moveTo>
                  <a:pt x="0" y="0"/>
                </a:moveTo>
                <a:lnTo>
                  <a:pt x="6997342" y="0"/>
                </a:lnTo>
                <a:lnTo>
                  <a:pt x="6997342" y="1468713"/>
                </a:lnTo>
                <a:lnTo>
                  <a:pt x="0" y="1468713"/>
                </a:lnTo>
                <a:lnTo>
                  <a:pt x="0" y="0"/>
                </a:lnTo>
                <a:close/>
              </a:path>
            </a:pathLst>
          </a:custGeom>
          <a:blipFill>
            <a:blip r:embed="rId3"/>
            <a:stretch>
              <a:fillRect/>
            </a:stretch>
          </a:blipFill>
        </p:spPr>
      </p:sp>
      <p:sp>
        <p:nvSpPr>
          <p:cNvPr id="4" name="Freeform 4"/>
          <p:cNvSpPr/>
          <p:nvPr/>
        </p:nvSpPr>
        <p:spPr>
          <a:xfrm rot="-10800000" flipV="1">
            <a:off x="0" y="0"/>
            <a:ext cx="4250078" cy="3315736"/>
          </a:xfrm>
          <a:custGeom>
            <a:avLst/>
            <a:gdLst/>
            <a:ahLst/>
            <a:cxnLst/>
            <a:rect l="l" t="t" r="r" b="b"/>
            <a:pathLst>
              <a:path w="4250078" h="3315736">
                <a:moveTo>
                  <a:pt x="0" y="3315736"/>
                </a:moveTo>
                <a:lnTo>
                  <a:pt x="4250078" y="3315736"/>
                </a:lnTo>
                <a:lnTo>
                  <a:pt x="4250078" y="0"/>
                </a:lnTo>
                <a:lnTo>
                  <a:pt x="0" y="0"/>
                </a:lnTo>
                <a:lnTo>
                  <a:pt x="0" y="3315736"/>
                </a:lnTo>
                <a:close/>
              </a:path>
            </a:pathLst>
          </a:custGeom>
          <a:blipFill>
            <a:blip r:embed="rId4"/>
            <a:stretch>
              <a:fillRect l="-22850" t="-73133" r="-480472" b="-43330"/>
            </a:stretch>
          </a:blipFill>
        </p:spPr>
      </p:sp>
      <p:sp>
        <p:nvSpPr>
          <p:cNvPr id="5" name="TextBox 5"/>
          <p:cNvSpPr txBox="1"/>
          <p:nvPr/>
        </p:nvSpPr>
        <p:spPr>
          <a:xfrm>
            <a:off x="5144438" y="2118428"/>
            <a:ext cx="8837323"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partneriai</a:t>
            </a:r>
          </a:p>
        </p:txBody>
      </p:sp>
      <p:sp>
        <p:nvSpPr>
          <p:cNvPr id="6" name="TextBox 6"/>
          <p:cNvSpPr txBox="1"/>
          <p:nvPr/>
        </p:nvSpPr>
        <p:spPr>
          <a:xfrm>
            <a:off x="687405" y="2961935"/>
            <a:ext cx="16989390" cy="6133189"/>
          </a:xfrm>
          <a:prstGeom prst="rect">
            <a:avLst/>
          </a:prstGeom>
        </p:spPr>
        <p:txBody>
          <a:bodyPr lIns="0" tIns="0" rIns="0" bIns="0" rtlCol="0" anchor="t">
            <a:spAutoFit/>
          </a:bodyPr>
          <a:lstStyle/>
          <a:p>
            <a:pPr algn="ctr">
              <a:lnSpc>
                <a:spcPts val="4001"/>
              </a:lnSpc>
            </a:pPr>
            <a:r>
              <a:rPr lang="en-US" sz="3391">
                <a:solidFill>
                  <a:srgbClr val="537FB0"/>
                </a:solidFill>
                <a:latin typeface="Arial Bold"/>
              </a:rPr>
              <a:t>Valstybės ar savivaldybės biudžetinė įstaiga ir (arba) </a:t>
            </a:r>
          </a:p>
          <a:p>
            <a:pPr algn="ctr">
              <a:lnSpc>
                <a:spcPts val="4001"/>
              </a:lnSpc>
            </a:pPr>
            <a:r>
              <a:rPr lang="en-US" sz="3391">
                <a:solidFill>
                  <a:srgbClr val="537FB0"/>
                </a:solidFill>
                <a:latin typeface="Arial Bold"/>
              </a:rPr>
              <a:t>kitas Lietuvos Respublikoje registruotas viešasis juridinis asmuo, kuris veikia kaip atvirasis jaunimo centras </a:t>
            </a:r>
            <a:r>
              <a:rPr lang="en-US" sz="3391">
                <a:solidFill>
                  <a:srgbClr val="537FB0"/>
                </a:solidFill>
                <a:latin typeface="Arial"/>
              </a:rPr>
              <a:t>ir atitinka Rekomedacijas atvirųjų jaunimo centrų ir atvirųjų jaunimo erdvių veiklos kokybės užtikrinimui, patvirtintas Jaunimo reikalų departamento prie Socialinės apsaugos ir darbo ministerijos direktoriaus 2020 m. birželio 5 d. įsakymu Nr. 2V-107 (1.4) „Dėl Rekomendacijų atvirųjų jaunimo centrų ir atvirųjų jaunimo erdvių veiklos kokybės užtikrinimui patvirtinimo“, atrinktas vadovaujantis 2021–2030 metų plėtros programos valdytojos Lietuvos Respublikos socialinės apsaugos ir darbo ministerijos Socialinės sutelkties plėtros programos pažangos priemonės </a:t>
            </a:r>
          </a:p>
          <a:p>
            <a:pPr algn="ctr">
              <a:lnSpc>
                <a:spcPts val="4001"/>
              </a:lnSpc>
            </a:pPr>
            <a:r>
              <a:rPr lang="en-US" sz="3391">
                <a:solidFill>
                  <a:srgbClr val="537FB0"/>
                </a:solidFill>
                <a:latin typeface="Arial"/>
              </a:rPr>
              <a:t>Nr.09-003-02-02-05 „Plėtoti laiku atliekamo efektyvaus darbo su jaunimu sistemą“ įgyvendinimo partnerių atrankos tvarkos aprašo nustatyta tvarka.</a:t>
            </a:r>
          </a:p>
          <a:p>
            <a:pPr algn="ctr">
              <a:lnSpc>
                <a:spcPts val="4001"/>
              </a:lnSpc>
            </a:pPr>
            <a:endParaRPr lang="en-US" sz="3391">
              <a:solidFill>
                <a:srgbClr val="537FB0"/>
              </a:solidFill>
              <a:latin typeface="Arial"/>
            </a:endParaRPr>
          </a:p>
        </p:txBody>
      </p:sp>
      <p:sp>
        <p:nvSpPr>
          <p:cNvPr id="7" name="Freeform 7"/>
          <p:cNvSpPr/>
          <p:nvPr/>
        </p:nvSpPr>
        <p:spPr>
          <a:xfrm>
            <a:off x="6483299" y="536410"/>
            <a:ext cx="5744494" cy="1470494"/>
          </a:xfrm>
          <a:custGeom>
            <a:avLst/>
            <a:gdLst/>
            <a:ahLst/>
            <a:cxnLst/>
            <a:rect l="l" t="t" r="r" b="b"/>
            <a:pathLst>
              <a:path w="5744494" h="1470494">
                <a:moveTo>
                  <a:pt x="0" y="0"/>
                </a:moveTo>
                <a:lnTo>
                  <a:pt x="5744494" y="0"/>
                </a:lnTo>
                <a:lnTo>
                  <a:pt x="5744494" y="1470494"/>
                </a:lnTo>
                <a:lnTo>
                  <a:pt x="0" y="1470494"/>
                </a:lnTo>
                <a:lnTo>
                  <a:pt x="0" y="0"/>
                </a:lnTo>
                <a:close/>
              </a:path>
            </a:pathLst>
          </a:custGeom>
          <a:blipFill>
            <a:blip r:embed="rId5"/>
            <a:stretch>
              <a:fillRect b="-9346"/>
            </a:stretch>
          </a:blipFill>
        </p:spPr>
      </p:sp>
      <p:sp>
        <p:nvSpPr>
          <p:cNvPr id="8" name="Freeform 8"/>
          <p:cNvSpPr/>
          <p:nvPr/>
        </p:nvSpPr>
        <p:spPr>
          <a:xfrm flipH="1">
            <a:off x="16384415" y="7040735"/>
            <a:ext cx="1903585" cy="3246265"/>
          </a:xfrm>
          <a:custGeom>
            <a:avLst/>
            <a:gdLst/>
            <a:ahLst/>
            <a:cxnLst/>
            <a:rect l="l" t="t" r="r" b="b"/>
            <a:pathLst>
              <a:path w="1903585" h="3246265">
                <a:moveTo>
                  <a:pt x="1903585" y="0"/>
                </a:moveTo>
                <a:lnTo>
                  <a:pt x="0" y="0"/>
                </a:lnTo>
                <a:lnTo>
                  <a:pt x="0" y="3246265"/>
                </a:lnTo>
                <a:lnTo>
                  <a:pt x="1903585" y="3246265"/>
                </a:lnTo>
                <a:lnTo>
                  <a:pt x="1903585" y="0"/>
                </a:lnTo>
                <a:close/>
              </a:path>
            </a:pathLst>
          </a:custGeom>
          <a:blipFill>
            <a:blip r:embed="rId6"/>
            <a:stretch>
              <a:fillRect l="-300710" t="-33287" r="-731891" b="-52614"/>
            </a:stretch>
          </a:blipFill>
        </p:spPr>
      </p:sp>
      <p:sp>
        <p:nvSpPr>
          <p:cNvPr id="9" name="Freeform 9"/>
          <p:cNvSpPr/>
          <p:nvPr/>
        </p:nvSpPr>
        <p:spPr>
          <a:xfrm>
            <a:off x="10702424" y="8450571"/>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7"/>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028700" y="522597"/>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4" name="Freeform 4"/>
          <p:cNvSpPr/>
          <p:nvPr/>
        </p:nvSpPr>
        <p:spPr>
          <a:xfrm>
            <a:off x="7538200" y="870052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4"/>
            <a:stretch>
              <a:fillRect/>
            </a:stretch>
          </a:blipFill>
        </p:spPr>
      </p:sp>
      <p:sp>
        <p:nvSpPr>
          <p:cNvPr id="5" name="Freeform 5"/>
          <p:cNvSpPr/>
          <p:nvPr/>
        </p:nvSpPr>
        <p:spPr>
          <a:xfrm>
            <a:off x="417046" y="1326567"/>
            <a:ext cx="7102104" cy="7974759"/>
          </a:xfrm>
          <a:custGeom>
            <a:avLst/>
            <a:gdLst/>
            <a:ahLst/>
            <a:cxnLst/>
            <a:rect l="l" t="t" r="r" b="b"/>
            <a:pathLst>
              <a:path w="7102104" h="7974759">
                <a:moveTo>
                  <a:pt x="0" y="0"/>
                </a:moveTo>
                <a:lnTo>
                  <a:pt x="7102104" y="0"/>
                </a:lnTo>
                <a:lnTo>
                  <a:pt x="7102104" y="7974759"/>
                </a:lnTo>
                <a:lnTo>
                  <a:pt x="0" y="7974759"/>
                </a:lnTo>
                <a:lnTo>
                  <a:pt x="0" y="0"/>
                </a:lnTo>
                <a:close/>
              </a:path>
            </a:pathLst>
          </a:custGeom>
          <a:blipFill>
            <a:blip r:embed="rId5"/>
            <a:stretch>
              <a:fillRect b="-25965"/>
            </a:stretch>
          </a:blipFill>
        </p:spPr>
      </p:sp>
      <p:sp>
        <p:nvSpPr>
          <p:cNvPr id="6" name="Freeform 6"/>
          <p:cNvSpPr/>
          <p:nvPr/>
        </p:nvSpPr>
        <p:spPr>
          <a:xfrm>
            <a:off x="14554591" y="8450571"/>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6"/>
            <a:stretch>
              <a:fillRect/>
            </a:stretch>
          </a:blipFill>
        </p:spPr>
      </p:sp>
      <p:sp>
        <p:nvSpPr>
          <p:cNvPr id="7" name="Freeform 7"/>
          <p:cNvSpPr/>
          <p:nvPr/>
        </p:nvSpPr>
        <p:spPr>
          <a:xfrm>
            <a:off x="6277780" y="1219361"/>
            <a:ext cx="11632349" cy="8225040"/>
          </a:xfrm>
          <a:custGeom>
            <a:avLst/>
            <a:gdLst/>
            <a:ahLst/>
            <a:cxnLst/>
            <a:rect l="l" t="t" r="r" b="b"/>
            <a:pathLst>
              <a:path w="11632349" h="8225040">
                <a:moveTo>
                  <a:pt x="0" y="0"/>
                </a:moveTo>
                <a:lnTo>
                  <a:pt x="11632349" y="0"/>
                </a:lnTo>
                <a:lnTo>
                  <a:pt x="11632349" y="8225041"/>
                </a:lnTo>
                <a:lnTo>
                  <a:pt x="0" y="8225041"/>
                </a:lnTo>
                <a:lnTo>
                  <a:pt x="0" y="0"/>
                </a:lnTo>
                <a:close/>
              </a:path>
            </a:pathLst>
          </a:custGeom>
          <a:blipFill>
            <a:blip r:embed="rId7"/>
            <a:stretch>
              <a:fillRect/>
            </a:stretch>
          </a:blipFill>
        </p:spPr>
      </p:sp>
      <p:sp>
        <p:nvSpPr>
          <p:cNvPr id="8" name="Freeform 8"/>
          <p:cNvSpPr/>
          <p:nvPr/>
        </p:nvSpPr>
        <p:spPr>
          <a:xfrm>
            <a:off x="417046" y="7698695"/>
            <a:ext cx="1295360" cy="2525132"/>
          </a:xfrm>
          <a:custGeom>
            <a:avLst/>
            <a:gdLst/>
            <a:ahLst/>
            <a:cxnLst/>
            <a:rect l="l" t="t" r="r" b="b"/>
            <a:pathLst>
              <a:path w="1295360" h="2525132">
                <a:moveTo>
                  <a:pt x="0" y="0"/>
                </a:moveTo>
                <a:lnTo>
                  <a:pt x="1295361" y="0"/>
                </a:lnTo>
                <a:lnTo>
                  <a:pt x="1295361" y="2525132"/>
                </a:lnTo>
                <a:lnTo>
                  <a:pt x="0" y="2525132"/>
                </a:lnTo>
                <a:lnTo>
                  <a:pt x="0" y="0"/>
                </a:lnTo>
                <a:close/>
              </a:path>
            </a:pathLst>
          </a:custGeom>
          <a:blipFill>
            <a:blip r:embed="rId8"/>
            <a:stretch>
              <a:fillRect l="-19380" t="-407611" r="-1381751" b="-36886"/>
            </a:stretch>
          </a:blipFill>
        </p:spPr>
      </p:sp>
      <p:sp>
        <p:nvSpPr>
          <p:cNvPr id="9" name="TextBox 9"/>
          <p:cNvSpPr txBox="1"/>
          <p:nvPr/>
        </p:nvSpPr>
        <p:spPr>
          <a:xfrm>
            <a:off x="8354512" y="762575"/>
            <a:ext cx="9276263" cy="752815"/>
          </a:xfrm>
          <a:prstGeom prst="rect">
            <a:avLst/>
          </a:prstGeom>
        </p:spPr>
        <p:txBody>
          <a:bodyPr lIns="0" tIns="0" rIns="0" bIns="0" rtlCol="0" anchor="t">
            <a:spAutoFit/>
          </a:bodyPr>
          <a:lstStyle/>
          <a:p>
            <a:pPr algn="ctr">
              <a:lnSpc>
                <a:spcPts val="6040"/>
              </a:lnSpc>
            </a:pPr>
            <a:r>
              <a:rPr lang="en-US" sz="4910" spc="132">
                <a:solidFill>
                  <a:srgbClr val="054CA1"/>
                </a:solidFill>
                <a:latin typeface="League Spartan"/>
              </a:rPr>
              <a:t>Savivaldybės</a:t>
            </a:r>
          </a:p>
        </p:txBody>
      </p:sp>
      <p:sp>
        <p:nvSpPr>
          <p:cNvPr id="10" name="TextBox 10"/>
          <p:cNvSpPr txBox="1"/>
          <p:nvPr/>
        </p:nvSpPr>
        <p:spPr>
          <a:xfrm>
            <a:off x="599166" y="8468596"/>
            <a:ext cx="4243745" cy="1071056"/>
          </a:xfrm>
          <a:prstGeom prst="rect">
            <a:avLst/>
          </a:prstGeom>
        </p:spPr>
        <p:txBody>
          <a:bodyPr lIns="0" tIns="0" rIns="0" bIns="0" rtlCol="0" anchor="t">
            <a:spAutoFit/>
          </a:bodyPr>
          <a:lstStyle/>
          <a:p>
            <a:pPr algn="ctr">
              <a:lnSpc>
                <a:spcPts val="4021"/>
              </a:lnSpc>
            </a:pPr>
            <a:r>
              <a:rPr lang="en-US" sz="3191">
                <a:solidFill>
                  <a:srgbClr val="537FB0"/>
                </a:solidFill>
                <a:latin typeface="Arial Bold"/>
              </a:rPr>
              <a:t>Partneriai</a:t>
            </a:r>
          </a:p>
          <a:p>
            <a:pPr algn="ctr">
              <a:lnSpc>
                <a:spcPts val="4021"/>
              </a:lnSpc>
            </a:pPr>
            <a:endParaRPr lang="en-US" sz="3191">
              <a:solidFill>
                <a:srgbClr val="537FB0"/>
              </a:solidFill>
              <a:latin typeface="Arial Bold"/>
            </a:endParaRPr>
          </a:p>
        </p:txBody>
      </p:sp>
      <p:sp>
        <p:nvSpPr>
          <p:cNvPr id="11" name="TextBox 11"/>
          <p:cNvSpPr txBox="1"/>
          <p:nvPr/>
        </p:nvSpPr>
        <p:spPr>
          <a:xfrm>
            <a:off x="-66675" y="9415827"/>
            <a:ext cx="8487489" cy="566231"/>
          </a:xfrm>
          <a:prstGeom prst="rect">
            <a:avLst/>
          </a:prstGeom>
        </p:spPr>
        <p:txBody>
          <a:bodyPr lIns="0" tIns="0" rIns="0" bIns="0" rtlCol="0" anchor="t">
            <a:spAutoFit/>
          </a:bodyPr>
          <a:lstStyle/>
          <a:p>
            <a:pPr algn="ctr">
              <a:lnSpc>
                <a:spcPts val="4021"/>
              </a:lnSpc>
            </a:pPr>
            <a:r>
              <a:rPr lang="en-US" sz="3191">
                <a:solidFill>
                  <a:srgbClr val="537FB0"/>
                </a:solidFill>
                <a:latin typeface="Arial Bold"/>
              </a:rPr>
              <a:t>Jaunimo reikalų agentūra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662727" y="8291814"/>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rot="-10800000" flipV="1">
            <a:off x="-9525" y="-38100"/>
            <a:ext cx="5762107" cy="5278847"/>
          </a:xfrm>
          <a:custGeom>
            <a:avLst/>
            <a:gdLst/>
            <a:ahLst/>
            <a:cxnLst/>
            <a:rect l="l" t="t" r="r" b="b"/>
            <a:pathLst>
              <a:path w="5762107" h="5278847">
                <a:moveTo>
                  <a:pt x="0" y="5278847"/>
                </a:moveTo>
                <a:lnTo>
                  <a:pt x="5762107" y="5278847"/>
                </a:lnTo>
                <a:lnTo>
                  <a:pt x="5762107" y="0"/>
                </a:lnTo>
                <a:lnTo>
                  <a:pt x="0" y="0"/>
                </a:lnTo>
                <a:lnTo>
                  <a:pt x="0" y="5278847"/>
                </a:lnTo>
                <a:close/>
              </a:path>
            </a:pathLst>
          </a:custGeom>
          <a:blipFill>
            <a:blip r:embed="rId4"/>
            <a:stretch>
              <a:fillRect t="-55050" r="-444718" b="-11379"/>
            </a:stretch>
          </a:blipFill>
        </p:spPr>
      </p:sp>
      <p:sp>
        <p:nvSpPr>
          <p:cNvPr id="5" name="TextBox 5"/>
          <p:cNvSpPr txBox="1"/>
          <p:nvPr/>
        </p:nvSpPr>
        <p:spPr>
          <a:xfrm>
            <a:off x="4753913" y="3488402"/>
            <a:ext cx="8837323"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dalyviai</a:t>
            </a:r>
          </a:p>
        </p:txBody>
      </p:sp>
      <p:sp>
        <p:nvSpPr>
          <p:cNvPr id="6" name="TextBox 6"/>
          <p:cNvSpPr txBox="1"/>
          <p:nvPr/>
        </p:nvSpPr>
        <p:spPr>
          <a:xfrm>
            <a:off x="1157679" y="4724611"/>
            <a:ext cx="16101621" cy="2821370"/>
          </a:xfrm>
          <a:prstGeom prst="rect">
            <a:avLst/>
          </a:prstGeom>
        </p:spPr>
        <p:txBody>
          <a:bodyPr lIns="0" tIns="0" rIns="0" bIns="0" rtlCol="0" anchor="t">
            <a:spAutoFit/>
          </a:bodyPr>
          <a:lstStyle/>
          <a:p>
            <a:pPr algn="just">
              <a:lnSpc>
                <a:spcPts val="4399"/>
              </a:lnSpc>
            </a:pPr>
            <a:r>
              <a:rPr lang="en-US" sz="3491" dirty="0" err="1">
                <a:solidFill>
                  <a:srgbClr val="537FB0"/>
                </a:solidFill>
                <a:latin typeface="Arial Bold"/>
              </a:rPr>
              <a:t>Mažiau</a:t>
            </a:r>
            <a:r>
              <a:rPr lang="en-US" sz="3491" dirty="0">
                <a:solidFill>
                  <a:srgbClr val="537FB0"/>
                </a:solidFill>
                <a:latin typeface="Arial Bold"/>
              </a:rPr>
              <a:t> </a:t>
            </a:r>
            <a:r>
              <a:rPr lang="en-US" sz="3491" dirty="0" err="1">
                <a:solidFill>
                  <a:srgbClr val="537FB0"/>
                </a:solidFill>
                <a:latin typeface="Arial Bold"/>
              </a:rPr>
              <a:t>galimybių</a:t>
            </a:r>
            <a:r>
              <a:rPr lang="en-US" sz="3491" dirty="0">
                <a:solidFill>
                  <a:srgbClr val="537FB0"/>
                </a:solidFill>
                <a:latin typeface="Arial Bold"/>
              </a:rPr>
              <a:t> </a:t>
            </a:r>
            <a:r>
              <a:rPr lang="en-US" sz="3491" dirty="0" err="1">
                <a:solidFill>
                  <a:srgbClr val="537FB0"/>
                </a:solidFill>
                <a:latin typeface="Arial Bold"/>
              </a:rPr>
              <a:t>turintis</a:t>
            </a:r>
            <a:r>
              <a:rPr lang="en-US" sz="3491" dirty="0">
                <a:solidFill>
                  <a:srgbClr val="537FB0"/>
                </a:solidFill>
                <a:latin typeface="Arial Bold"/>
              </a:rPr>
              <a:t> jaunimas (</a:t>
            </a:r>
            <a:r>
              <a:rPr lang="en-US" sz="3491" dirty="0" err="1">
                <a:solidFill>
                  <a:srgbClr val="537FB0"/>
                </a:solidFill>
                <a:latin typeface="Arial Bold"/>
              </a:rPr>
              <a:t>toliau</a:t>
            </a:r>
            <a:r>
              <a:rPr lang="en-US" sz="3491" dirty="0">
                <a:solidFill>
                  <a:srgbClr val="537FB0"/>
                </a:solidFill>
                <a:latin typeface="Arial Bold"/>
              </a:rPr>
              <a:t> - MGT) - </a:t>
            </a:r>
            <a:r>
              <a:rPr lang="en-US" sz="3491" dirty="0">
                <a:solidFill>
                  <a:srgbClr val="537FB0"/>
                </a:solidFill>
                <a:latin typeface="Arial"/>
              </a:rPr>
              <a:t>jaunimas, </a:t>
            </a:r>
            <a:r>
              <a:rPr lang="en-US" sz="3491" dirty="0" err="1">
                <a:solidFill>
                  <a:srgbClr val="537FB0"/>
                </a:solidFill>
                <a:latin typeface="Arial"/>
              </a:rPr>
              <a:t>neturintis</a:t>
            </a:r>
            <a:r>
              <a:rPr lang="en-US" sz="3491" dirty="0">
                <a:solidFill>
                  <a:srgbClr val="537FB0"/>
                </a:solidFill>
                <a:latin typeface="Arial"/>
              </a:rPr>
              <a:t> </a:t>
            </a:r>
            <a:r>
              <a:rPr lang="en-US" sz="3491" dirty="0" err="1">
                <a:solidFill>
                  <a:srgbClr val="537FB0"/>
                </a:solidFill>
                <a:latin typeface="Arial"/>
              </a:rPr>
              <a:t>tokių</a:t>
            </a:r>
            <a:r>
              <a:rPr lang="en-US" sz="3491" dirty="0">
                <a:solidFill>
                  <a:srgbClr val="537FB0"/>
                </a:solidFill>
                <a:latin typeface="Arial"/>
              </a:rPr>
              <a:t> pat </a:t>
            </a:r>
            <a:r>
              <a:rPr lang="en-US" sz="3491" dirty="0" err="1">
                <a:solidFill>
                  <a:srgbClr val="537FB0"/>
                </a:solidFill>
                <a:latin typeface="Arial"/>
              </a:rPr>
              <a:t>sąlygų</a:t>
            </a:r>
            <a:r>
              <a:rPr lang="en-US" sz="3491" dirty="0">
                <a:solidFill>
                  <a:srgbClr val="537FB0"/>
                </a:solidFill>
                <a:latin typeface="Arial"/>
              </a:rPr>
              <a:t> </a:t>
            </a:r>
            <a:r>
              <a:rPr lang="en-US" sz="3491" dirty="0" err="1">
                <a:solidFill>
                  <a:srgbClr val="537FB0"/>
                </a:solidFill>
                <a:latin typeface="Arial"/>
              </a:rPr>
              <a:t>kaip</a:t>
            </a:r>
            <a:r>
              <a:rPr lang="en-US" sz="3491" dirty="0">
                <a:solidFill>
                  <a:srgbClr val="537FB0"/>
                </a:solidFill>
                <a:latin typeface="Arial"/>
              </a:rPr>
              <a:t> </a:t>
            </a:r>
            <a:r>
              <a:rPr lang="en-US" sz="3491" dirty="0" err="1">
                <a:solidFill>
                  <a:srgbClr val="537FB0"/>
                </a:solidFill>
                <a:latin typeface="Arial"/>
              </a:rPr>
              <a:t>bendraamžiai</a:t>
            </a:r>
            <a:r>
              <a:rPr lang="en-US" sz="3491" dirty="0">
                <a:solidFill>
                  <a:srgbClr val="537FB0"/>
                </a:solidFill>
                <a:latin typeface="Arial"/>
              </a:rPr>
              <a:t> </a:t>
            </a:r>
            <a:r>
              <a:rPr lang="en-US" sz="3491" dirty="0" err="1">
                <a:solidFill>
                  <a:srgbClr val="537FB0"/>
                </a:solidFill>
                <a:latin typeface="Arial"/>
              </a:rPr>
              <a:t>savo</a:t>
            </a:r>
            <a:r>
              <a:rPr lang="en-US" sz="3491" dirty="0">
                <a:solidFill>
                  <a:srgbClr val="537FB0"/>
                </a:solidFill>
                <a:latin typeface="Arial"/>
              </a:rPr>
              <a:t> </a:t>
            </a:r>
            <a:r>
              <a:rPr lang="en-US" sz="3491" dirty="0" err="1">
                <a:solidFill>
                  <a:srgbClr val="537FB0"/>
                </a:solidFill>
                <a:latin typeface="Arial"/>
              </a:rPr>
              <a:t>kompetencijoms</a:t>
            </a:r>
            <a:r>
              <a:rPr lang="en-US" sz="3491" dirty="0">
                <a:solidFill>
                  <a:srgbClr val="537FB0"/>
                </a:solidFill>
                <a:latin typeface="Arial"/>
              </a:rPr>
              <a:t> ir </a:t>
            </a:r>
            <a:r>
              <a:rPr lang="en-US" sz="3491" dirty="0" err="1">
                <a:solidFill>
                  <a:srgbClr val="537FB0"/>
                </a:solidFill>
                <a:latin typeface="Arial"/>
              </a:rPr>
              <a:t>veikloms</a:t>
            </a:r>
            <a:r>
              <a:rPr lang="en-US" sz="3491" dirty="0">
                <a:solidFill>
                  <a:srgbClr val="537FB0"/>
                </a:solidFill>
                <a:latin typeface="Arial"/>
              </a:rPr>
              <a:t> </a:t>
            </a:r>
            <a:r>
              <a:rPr lang="en-US" sz="3491" dirty="0" err="1">
                <a:solidFill>
                  <a:srgbClr val="537FB0"/>
                </a:solidFill>
                <a:latin typeface="Arial"/>
              </a:rPr>
              <a:t>plėtoti</a:t>
            </a:r>
            <a:r>
              <a:rPr lang="en-US" sz="3491" dirty="0">
                <a:solidFill>
                  <a:srgbClr val="537FB0"/>
                </a:solidFill>
                <a:latin typeface="Arial"/>
              </a:rPr>
              <a:t>, </a:t>
            </a:r>
            <a:r>
              <a:rPr lang="en-US" sz="3491" dirty="0" err="1">
                <a:solidFill>
                  <a:srgbClr val="537FB0"/>
                </a:solidFill>
                <a:latin typeface="Arial"/>
              </a:rPr>
              <a:t>nes</a:t>
            </a:r>
            <a:r>
              <a:rPr lang="en-US" sz="3491" dirty="0">
                <a:solidFill>
                  <a:srgbClr val="537FB0"/>
                </a:solidFill>
                <a:latin typeface="Arial"/>
              </a:rPr>
              <a:t> </a:t>
            </a:r>
            <a:r>
              <a:rPr lang="en-US" sz="3491" dirty="0" err="1">
                <a:solidFill>
                  <a:srgbClr val="537FB0"/>
                </a:solidFill>
                <a:latin typeface="Arial"/>
              </a:rPr>
              <a:t>gyvena</a:t>
            </a:r>
            <a:r>
              <a:rPr lang="en-US" sz="3491" dirty="0">
                <a:solidFill>
                  <a:srgbClr val="537FB0"/>
                </a:solidFill>
                <a:latin typeface="Arial"/>
              </a:rPr>
              <a:t> </a:t>
            </a:r>
            <a:r>
              <a:rPr lang="en-US" sz="3491" dirty="0" err="1">
                <a:solidFill>
                  <a:srgbClr val="537FB0"/>
                </a:solidFill>
                <a:latin typeface="Arial"/>
              </a:rPr>
              <a:t>nepalankiomis</a:t>
            </a:r>
            <a:r>
              <a:rPr lang="en-US" sz="3491" dirty="0">
                <a:solidFill>
                  <a:srgbClr val="537FB0"/>
                </a:solidFill>
                <a:latin typeface="Arial"/>
              </a:rPr>
              <a:t> </a:t>
            </a:r>
            <a:r>
              <a:rPr lang="en-US" sz="3491" dirty="0" err="1">
                <a:solidFill>
                  <a:srgbClr val="537FB0"/>
                </a:solidFill>
                <a:latin typeface="Arial"/>
              </a:rPr>
              <a:t>sąlygomis</a:t>
            </a:r>
            <a:r>
              <a:rPr lang="en-US" sz="3491" dirty="0">
                <a:solidFill>
                  <a:srgbClr val="537FB0"/>
                </a:solidFill>
                <a:latin typeface="Arial"/>
              </a:rPr>
              <a:t> </a:t>
            </a:r>
            <a:r>
              <a:rPr lang="en-US" sz="3491" dirty="0" err="1">
                <a:solidFill>
                  <a:srgbClr val="537FB0"/>
                </a:solidFill>
                <a:latin typeface="Arial"/>
              </a:rPr>
              <a:t>ar</a:t>
            </a:r>
            <a:r>
              <a:rPr lang="en-US" sz="3491" dirty="0">
                <a:solidFill>
                  <a:srgbClr val="537FB0"/>
                </a:solidFill>
                <a:latin typeface="Arial"/>
              </a:rPr>
              <a:t> </a:t>
            </a:r>
            <a:r>
              <a:rPr lang="en-US" sz="3491" dirty="0" err="1">
                <a:solidFill>
                  <a:srgbClr val="537FB0"/>
                </a:solidFill>
                <a:latin typeface="Arial"/>
              </a:rPr>
              <a:t>patiria</a:t>
            </a:r>
            <a:r>
              <a:rPr lang="en-US" sz="3491" dirty="0">
                <a:solidFill>
                  <a:srgbClr val="537FB0"/>
                </a:solidFill>
                <a:latin typeface="Arial"/>
              </a:rPr>
              <a:t> </a:t>
            </a:r>
            <a:r>
              <a:rPr lang="en-US" sz="3491" dirty="0" err="1">
                <a:solidFill>
                  <a:srgbClr val="537FB0"/>
                </a:solidFill>
                <a:latin typeface="Arial"/>
              </a:rPr>
              <a:t>socialinių</a:t>
            </a:r>
            <a:r>
              <a:rPr lang="en-US" sz="3491" dirty="0">
                <a:solidFill>
                  <a:srgbClr val="537FB0"/>
                </a:solidFill>
                <a:latin typeface="Arial"/>
              </a:rPr>
              <a:t>, </a:t>
            </a:r>
            <a:r>
              <a:rPr lang="en-US" sz="3491" dirty="0" err="1">
                <a:solidFill>
                  <a:srgbClr val="537FB0"/>
                </a:solidFill>
                <a:latin typeface="Arial"/>
              </a:rPr>
              <a:t>ekonominių</a:t>
            </a:r>
            <a:r>
              <a:rPr lang="en-US" sz="3491" dirty="0">
                <a:solidFill>
                  <a:srgbClr val="537FB0"/>
                </a:solidFill>
                <a:latin typeface="Arial"/>
              </a:rPr>
              <a:t>, </a:t>
            </a:r>
            <a:r>
              <a:rPr lang="en-US" sz="3491" dirty="0" err="1">
                <a:solidFill>
                  <a:srgbClr val="537FB0"/>
                </a:solidFill>
                <a:latin typeface="Arial"/>
              </a:rPr>
              <a:t>išsilavinimo</a:t>
            </a:r>
            <a:r>
              <a:rPr lang="en-US" sz="3491" dirty="0">
                <a:solidFill>
                  <a:srgbClr val="537FB0"/>
                </a:solidFill>
                <a:latin typeface="Arial"/>
              </a:rPr>
              <a:t>, </a:t>
            </a:r>
            <a:r>
              <a:rPr lang="en-US" sz="3491" dirty="0" err="1">
                <a:solidFill>
                  <a:srgbClr val="537FB0"/>
                </a:solidFill>
                <a:latin typeface="Arial"/>
              </a:rPr>
              <a:t>kultūrinių</a:t>
            </a:r>
            <a:r>
              <a:rPr lang="en-US" sz="3491" dirty="0">
                <a:solidFill>
                  <a:srgbClr val="537FB0"/>
                </a:solidFill>
                <a:latin typeface="Arial"/>
              </a:rPr>
              <a:t>, </a:t>
            </a:r>
            <a:r>
              <a:rPr lang="en-US" sz="3491" dirty="0" err="1">
                <a:solidFill>
                  <a:srgbClr val="537FB0"/>
                </a:solidFill>
                <a:latin typeface="Arial"/>
              </a:rPr>
              <a:t>geografinių</a:t>
            </a:r>
            <a:r>
              <a:rPr lang="en-US" sz="3491" dirty="0">
                <a:solidFill>
                  <a:srgbClr val="537FB0"/>
                </a:solidFill>
                <a:latin typeface="Arial"/>
              </a:rPr>
              <a:t> </a:t>
            </a:r>
            <a:r>
              <a:rPr lang="en-US" sz="3491" dirty="0" err="1">
                <a:solidFill>
                  <a:srgbClr val="537FB0"/>
                </a:solidFill>
                <a:latin typeface="Arial"/>
              </a:rPr>
              <a:t>sunkumų</a:t>
            </a:r>
            <a:r>
              <a:rPr lang="en-US" sz="3491" dirty="0">
                <a:solidFill>
                  <a:srgbClr val="537FB0"/>
                </a:solidFill>
                <a:latin typeface="Arial"/>
              </a:rPr>
              <a:t>, </a:t>
            </a:r>
            <a:r>
              <a:rPr lang="en-US" sz="3491" dirty="0" err="1">
                <a:solidFill>
                  <a:srgbClr val="537FB0"/>
                </a:solidFill>
                <a:latin typeface="Arial"/>
              </a:rPr>
              <a:t>turi</a:t>
            </a:r>
            <a:r>
              <a:rPr lang="en-US" sz="3491" dirty="0">
                <a:solidFill>
                  <a:srgbClr val="537FB0"/>
                </a:solidFill>
                <a:latin typeface="Arial"/>
              </a:rPr>
              <a:t> </a:t>
            </a:r>
            <a:r>
              <a:rPr lang="en-US" sz="3491" dirty="0" err="1">
                <a:solidFill>
                  <a:srgbClr val="537FB0"/>
                </a:solidFill>
                <a:latin typeface="Arial"/>
              </a:rPr>
              <a:t>negalią</a:t>
            </a:r>
            <a:r>
              <a:rPr lang="en-US" sz="3491" dirty="0">
                <a:solidFill>
                  <a:srgbClr val="537FB0"/>
                </a:solidFill>
                <a:latin typeface="Arial"/>
              </a:rPr>
              <a:t> ir (</a:t>
            </a:r>
            <a:r>
              <a:rPr lang="en-US" sz="3491" dirty="0" err="1">
                <a:solidFill>
                  <a:srgbClr val="537FB0"/>
                </a:solidFill>
                <a:latin typeface="Arial"/>
              </a:rPr>
              <a:t>ar</a:t>
            </a:r>
            <a:r>
              <a:rPr lang="en-US" sz="3491" dirty="0">
                <a:solidFill>
                  <a:srgbClr val="537FB0"/>
                </a:solidFill>
                <a:latin typeface="Arial"/>
              </a:rPr>
              <a:t>) </a:t>
            </a:r>
            <a:r>
              <a:rPr lang="en-US" sz="3491" dirty="0" err="1">
                <a:solidFill>
                  <a:srgbClr val="537FB0"/>
                </a:solidFill>
                <a:latin typeface="Arial"/>
              </a:rPr>
              <a:t>sveikatos</a:t>
            </a:r>
            <a:r>
              <a:rPr lang="en-US" sz="3491" dirty="0">
                <a:solidFill>
                  <a:srgbClr val="537FB0"/>
                </a:solidFill>
                <a:latin typeface="Arial"/>
              </a:rPr>
              <a:t> </a:t>
            </a:r>
            <a:r>
              <a:rPr lang="en-US" sz="3491" dirty="0" err="1">
                <a:solidFill>
                  <a:srgbClr val="537FB0"/>
                </a:solidFill>
                <a:latin typeface="Arial"/>
              </a:rPr>
              <a:t>problemų</a:t>
            </a:r>
            <a:r>
              <a:rPr lang="en-US" sz="3491" dirty="0">
                <a:solidFill>
                  <a:srgbClr val="537FB0"/>
                </a:solidFill>
                <a:latin typeface="Arial"/>
              </a:rPr>
              <a:t>.</a:t>
            </a:r>
          </a:p>
          <a:p>
            <a:pPr algn="just">
              <a:lnSpc>
                <a:spcPts val="4399"/>
              </a:lnSpc>
            </a:pPr>
            <a:endParaRPr lang="en-US" sz="3491" dirty="0">
              <a:solidFill>
                <a:srgbClr val="537FB0"/>
              </a:solidFill>
              <a:latin typeface="Arial"/>
            </a:endParaRPr>
          </a:p>
        </p:txBody>
      </p:sp>
      <p:sp>
        <p:nvSpPr>
          <p:cNvPr id="7" name="Freeform 7"/>
          <p:cNvSpPr/>
          <p:nvPr/>
        </p:nvSpPr>
        <p:spPr>
          <a:xfrm>
            <a:off x="5987135" y="1380999"/>
            <a:ext cx="5744494" cy="1603177"/>
          </a:xfrm>
          <a:custGeom>
            <a:avLst/>
            <a:gdLst/>
            <a:ahLst/>
            <a:cxnLst/>
            <a:rect l="l" t="t" r="r" b="b"/>
            <a:pathLst>
              <a:path w="5744494" h="1603177">
                <a:moveTo>
                  <a:pt x="0" y="0"/>
                </a:moveTo>
                <a:lnTo>
                  <a:pt x="5744494" y="0"/>
                </a:lnTo>
                <a:lnTo>
                  <a:pt x="5744494" y="1603177"/>
                </a:lnTo>
                <a:lnTo>
                  <a:pt x="0" y="1603177"/>
                </a:lnTo>
                <a:lnTo>
                  <a:pt x="0" y="0"/>
                </a:lnTo>
                <a:close/>
              </a:path>
            </a:pathLst>
          </a:custGeom>
          <a:blipFill>
            <a:blip r:embed="rId5"/>
            <a:stretch>
              <a:fillRect b="-297"/>
            </a:stretch>
          </a:blipFill>
        </p:spPr>
      </p:sp>
      <p:sp>
        <p:nvSpPr>
          <p:cNvPr id="8" name="Freeform 8"/>
          <p:cNvSpPr/>
          <p:nvPr/>
        </p:nvSpPr>
        <p:spPr>
          <a:xfrm flipH="1">
            <a:off x="13562662" y="6491415"/>
            <a:ext cx="4864444" cy="3805110"/>
          </a:xfrm>
          <a:custGeom>
            <a:avLst/>
            <a:gdLst/>
            <a:ahLst/>
            <a:cxnLst/>
            <a:rect l="l" t="t" r="r" b="b"/>
            <a:pathLst>
              <a:path w="4864444" h="3805110">
                <a:moveTo>
                  <a:pt x="4864444" y="0"/>
                </a:moveTo>
                <a:lnTo>
                  <a:pt x="0" y="0"/>
                </a:lnTo>
                <a:lnTo>
                  <a:pt x="0" y="3805110"/>
                </a:lnTo>
                <a:lnTo>
                  <a:pt x="4864444" y="3805110"/>
                </a:lnTo>
                <a:lnTo>
                  <a:pt x="4864444" y="0"/>
                </a:lnTo>
                <a:close/>
              </a:path>
            </a:pathLst>
          </a:custGeom>
          <a:blipFill>
            <a:blip r:embed="rId6"/>
            <a:stretch>
              <a:fillRect l="-100355" t="-26418" r="-365945" b="-76224"/>
            </a:stretch>
          </a:blipFill>
        </p:spPr>
      </p:sp>
      <p:sp>
        <p:nvSpPr>
          <p:cNvPr id="9" name="Freeform 9"/>
          <p:cNvSpPr/>
          <p:nvPr/>
        </p:nvSpPr>
        <p:spPr>
          <a:xfrm>
            <a:off x="13056809" y="147073"/>
            <a:ext cx="4478716" cy="6334818"/>
          </a:xfrm>
          <a:custGeom>
            <a:avLst/>
            <a:gdLst/>
            <a:ahLst/>
            <a:cxnLst/>
            <a:rect l="l" t="t" r="r" b="b"/>
            <a:pathLst>
              <a:path w="4478716" h="6334818">
                <a:moveTo>
                  <a:pt x="0" y="0"/>
                </a:moveTo>
                <a:lnTo>
                  <a:pt x="4478716" y="0"/>
                </a:lnTo>
                <a:lnTo>
                  <a:pt x="4478716" y="6334817"/>
                </a:lnTo>
                <a:lnTo>
                  <a:pt x="0" y="6334817"/>
                </a:lnTo>
                <a:lnTo>
                  <a:pt x="0" y="0"/>
                </a:lnTo>
                <a:close/>
              </a:path>
            </a:pathLst>
          </a:custGeom>
          <a:blipFill>
            <a:blip r:embed="rId7"/>
            <a:stretch>
              <a:fillRect/>
            </a:stretch>
          </a:blipFill>
        </p:spPr>
      </p:sp>
      <p:sp>
        <p:nvSpPr>
          <p:cNvPr id="10" name="Freeform 10"/>
          <p:cNvSpPr/>
          <p:nvPr/>
        </p:nvSpPr>
        <p:spPr>
          <a:xfrm>
            <a:off x="8859382" y="8069856"/>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605577" y="823221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flipV="1">
            <a:off x="12111497" y="5464846"/>
            <a:ext cx="6176503" cy="4822154"/>
          </a:xfrm>
          <a:custGeom>
            <a:avLst/>
            <a:gdLst/>
            <a:ahLst/>
            <a:cxnLst/>
            <a:rect l="l" t="t" r="r" b="b"/>
            <a:pathLst>
              <a:path w="6176503" h="4822154">
                <a:moveTo>
                  <a:pt x="0" y="4822154"/>
                </a:moveTo>
                <a:lnTo>
                  <a:pt x="6176503" y="4822154"/>
                </a:lnTo>
                <a:lnTo>
                  <a:pt x="6176503" y="0"/>
                </a:lnTo>
                <a:lnTo>
                  <a:pt x="0" y="0"/>
                </a:lnTo>
                <a:lnTo>
                  <a:pt x="0" y="4822154"/>
                </a:lnTo>
                <a:close/>
              </a:path>
            </a:pathLst>
          </a:custGeom>
          <a:blipFill>
            <a:blip r:embed="rId4"/>
            <a:stretch>
              <a:fillRect t="-76031" r="-427024" b="-12919"/>
            </a:stretch>
          </a:blipFill>
        </p:spPr>
      </p:sp>
      <p:sp>
        <p:nvSpPr>
          <p:cNvPr id="5" name="TextBox 5"/>
          <p:cNvSpPr txBox="1"/>
          <p:nvPr/>
        </p:nvSpPr>
        <p:spPr>
          <a:xfrm>
            <a:off x="4925463" y="3520099"/>
            <a:ext cx="8837323"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dalyviai</a:t>
            </a:r>
          </a:p>
        </p:txBody>
      </p:sp>
      <p:sp>
        <p:nvSpPr>
          <p:cNvPr id="6" name="TextBox 6"/>
          <p:cNvSpPr txBox="1"/>
          <p:nvPr/>
        </p:nvSpPr>
        <p:spPr>
          <a:xfrm>
            <a:off x="1183282" y="4845982"/>
            <a:ext cx="16101621" cy="2821370"/>
          </a:xfrm>
          <a:prstGeom prst="rect">
            <a:avLst/>
          </a:prstGeom>
        </p:spPr>
        <p:txBody>
          <a:bodyPr lIns="0" tIns="0" rIns="0" bIns="0" rtlCol="0" anchor="t">
            <a:spAutoFit/>
          </a:bodyPr>
          <a:lstStyle/>
          <a:p>
            <a:pPr algn="just">
              <a:lnSpc>
                <a:spcPts val="4399"/>
              </a:lnSpc>
            </a:pPr>
            <a:r>
              <a:rPr lang="en-US" sz="3491">
                <a:solidFill>
                  <a:srgbClr val="537FB0"/>
                </a:solidFill>
                <a:latin typeface="Arial Bold"/>
              </a:rPr>
              <a:t>Neaktyvus jaunas žmogus (toliau - NEET) - </a:t>
            </a:r>
            <a:r>
              <a:rPr lang="en-US" sz="3491">
                <a:solidFill>
                  <a:srgbClr val="537FB0"/>
                </a:solidFill>
                <a:latin typeface="Arial"/>
              </a:rPr>
              <a:t>nesimokantis, nestudijuojantis, nedirbantis pagal darbo sutartį ar savarankiškai, neturintis kitų darbo santykiams prilygintų teisinių santykių, nevykdantis neatlygintinio užimtumo veiklos, neieškantis darbo jaunas žmogus.</a:t>
            </a:r>
          </a:p>
          <a:p>
            <a:pPr algn="just">
              <a:lnSpc>
                <a:spcPts val="4399"/>
              </a:lnSpc>
            </a:pPr>
            <a:endParaRPr lang="en-US" sz="3491">
              <a:solidFill>
                <a:srgbClr val="537FB0"/>
              </a:solidFill>
              <a:latin typeface="Arial"/>
            </a:endParaRPr>
          </a:p>
        </p:txBody>
      </p:sp>
      <p:sp>
        <p:nvSpPr>
          <p:cNvPr id="7" name="Freeform 7"/>
          <p:cNvSpPr/>
          <p:nvPr/>
        </p:nvSpPr>
        <p:spPr>
          <a:xfrm>
            <a:off x="6194717" y="1409263"/>
            <a:ext cx="5744494" cy="1603177"/>
          </a:xfrm>
          <a:custGeom>
            <a:avLst/>
            <a:gdLst/>
            <a:ahLst/>
            <a:cxnLst/>
            <a:rect l="l" t="t" r="r" b="b"/>
            <a:pathLst>
              <a:path w="5744494" h="1603177">
                <a:moveTo>
                  <a:pt x="0" y="0"/>
                </a:moveTo>
                <a:lnTo>
                  <a:pt x="5744494" y="0"/>
                </a:lnTo>
                <a:lnTo>
                  <a:pt x="5744494" y="1603177"/>
                </a:lnTo>
                <a:lnTo>
                  <a:pt x="0" y="1603177"/>
                </a:lnTo>
                <a:lnTo>
                  <a:pt x="0" y="0"/>
                </a:lnTo>
                <a:close/>
              </a:path>
            </a:pathLst>
          </a:custGeom>
          <a:blipFill>
            <a:blip r:embed="rId5"/>
            <a:stretch>
              <a:fillRect b="-297"/>
            </a:stretch>
          </a:blipFill>
        </p:spPr>
      </p:sp>
      <p:sp>
        <p:nvSpPr>
          <p:cNvPr id="8" name="Freeform 8"/>
          <p:cNvSpPr/>
          <p:nvPr/>
        </p:nvSpPr>
        <p:spPr>
          <a:xfrm rot="-10800000" flipH="1">
            <a:off x="-19050" y="-28575"/>
            <a:ext cx="4888173" cy="4576693"/>
          </a:xfrm>
          <a:custGeom>
            <a:avLst/>
            <a:gdLst/>
            <a:ahLst/>
            <a:cxnLst/>
            <a:rect l="l" t="t" r="r" b="b"/>
            <a:pathLst>
              <a:path w="4888173" h="4576693">
                <a:moveTo>
                  <a:pt x="4888173" y="0"/>
                </a:moveTo>
                <a:lnTo>
                  <a:pt x="0" y="0"/>
                </a:lnTo>
                <a:lnTo>
                  <a:pt x="0" y="4576693"/>
                </a:lnTo>
                <a:lnTo>
                  <a:pt x="4888173" y="4576693"/>
                </a:lnTo>
                <a:lnTo>
                  <a:pt x="4888173" y="0"/>
                </a:lnTo>
                <a:close/>
              </a:path>
            </a:pathLst>
          </a:custGeom>
          <a:blipFill>
            <a:blip r:embed="rId6"/>
            <a:stretch>
              <a:fillRect l="-121431" t="-35019" r="-394944" b="-49252"/>
            </a:stretch>
          </a:blipFill>
        </p:spPr>
      </p:sp>
      <p:sp>
        <p:nvSpPr>
          <p:cNvPr id="9" name="Freeform 9"/>
          <p:cNvSpPr/>
          <p:nvPr/>
        </p:nvSpPr>
        <p:spPr>
          <a:xfrm>
            <a:off x="13198515" y="185173"/>
            <a:ext cx="4478716" cy="6334818"/>
          </a:xfrm>
          <a:custGeom>
            <a:avLst/>
            <a:gdLst/>
            <a:ahLst/>
            <a:cxnLst/>
            <a:rect l="l" t="t" r="r" b="b"/>
            <a:pathLst>
              <a:path w="4478716" h="6334818">
                <a:moveTo>
                  <a:pt x="0" y="0"/>
                </a:moveTo>
                <a:lnTo>
                  <a:pt x="4478717" y="0"/>
                </a:lnTo>
                <a:lnTo>
                  <a:pt x="4478717" y="6334817"/>
                </a:lnTo>
                <a:lnTo>
                  <a:pt x="0" y="6334817"/>
                </a:lnTo>
                <a:lnTo>
                  <a:pt x="0" y="0"/>
                </a:lnTo>
                <a:close/>
              </a:path>
            </a:pathLst>
          </a:custGeom>
          <a:blipFill>
            <a:blip r:embed="rId7"/>
            <a:stretch>
              <a:fillRect/>
            </a:stretch>
          </a:blipFill>
        </p:spPr>
      </p:sp>
      <p:sp>
        <p:nvSpPr>
          <p:cNvPr id="10" name="Freeform 10"/>
          <p:cNvSpPr/>
          <p:nvPr/>
        </p:nvSpPr>
        <p:spPr>
          <a:xfrm>
            <a:off x="8832159" y="8048352"/>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8"/>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flipH="1">
            <a:off x="-142875" y="0"/>
            <a:ext cx="6122522" cy="10287000"/>
          </a:xfrm>
          <a:custGeom>
            <a:avLst/>
            <a:gdLst/>
            <a:ahLst/>
            <a:cxnLst/>
            <a:rect l="l" t="t" r="r" b="b"/>
            <a:pathLst>
              <a:path w="6122522" h="10287000">
                <a:moveTo>
                  <a:pt x="6122522" y="0"/>
                </a:moveTo>
                <a:lnTo>
                  <a:pt x="0" y="0"/>
                </a:lnTo>
                <a:lnTo>
                  <a:pt x="0" y="10287000"/>
                </a:lnTo>
                <a:lnTo>
                  <a:pt x="6122522" y="10287000"/>
                </a:lnTo>
                <a:lnTo>
                  <a:pt x="6122522" y="0"/>
                </a:lnTo>
                <a:close/>
              </a:path>
            </a:pathLst>
          </a:custGeom>
          <a:blipFill>
            <a:blip r:embed="rId3"/>
            <a:stretch>
              <a:fillRect l="-2562" t="-14991" r="-587684"/>
            </a:stretch>
          </a:blipFill>
        </p:spPr>
      </p:sp>
      <p:grpSp>
        <p:nvGrpSpPr>
          <p:cNvPr id="4" name="Group 4"/>
          <p:cNvGrpSpPr/>
          <p:nvPr/>
        </p:nvGrpSpPr>
        <p:grpSpPr>
          <a:xfrm>
            <a:off x="803434" y="471790"/>
            <a:ext cx="8966002" cy="8891285"/>
            <a:chOff x="0" y="0"/>
            <a:chExt cx="11954669" cy="11855047"/>
          </a:xfrm>
        </p:grpSpPr>
        <p:sp>
          <p:nvSpPr>
            <p:cNvPr id="5" name="Freeform 5"/>
            <p:cNvSpPr/>
            <p:nvPr/>
          </p:nvSpPr>
          <p:spPr>
            <a:xfrm>
              <a:off x="0" y="0"/>
              <a:ext cx="11954669" cy="11855047"/>
            </a:xfrm>
            <a:custGeom>
              <a:avLst/>
              <a:gdLst/>
              <a:ahLst/>
              <a:cxnLst/>
              <a:rect l="l" t="t" r="r" b="b"/>
              <a:pathLst>
                <a:path w="11954669" h="11855047">
                  <a:moveTo>
                    <a:pt x="0" y="0"/>
                  </a:moveTo>
                  <a:lnTo>
                    <a:pt x="11954669" y="0"/>
                  </a:lnTo>
                  <a:lnTo>
                    <a:pt x="11954669" y="11855047"/>
                  </a:lnTo>
                  <a:lnTo>
                    <a:pt x="0" y="11855047"/>
                  </a:lnTo>
                  <a:lnTo>
                    <a:pt x="0" y="0"/>
                  </a:lnTo>
                  <a:close/>
                </a:path>
              </a:pathLst>
            </a:custGeom>
            <a:blipFill>
              <a:blip r:embed="rId4"/>
              <a:stretch>
                <a:fillRect/>
              </a:stretch>
            </a:blipFill>
          </p:spPr>
        </p:sp>
      </p:grpSp>
      <p:sp>
        <p:nvSpPr>
          <p:cNvPr id="6" name="TextBox 6"/>
          <p:cNvSpPr txBox="1"/>
          <p:nvPr/>
        </p:nvSpPr>
        <p:spPr>
          <a:xfrm>
            <a:off x="8282066" y="3890704"/>
            <a:ext cx="10750546" cy="697192"/>
          </a:xfrm>
          <a:prstGeom prst="rect">
            <a:avLst/>
          </a:prstGeom>
        </p:spPr>
        <p:txBody>
          <a:bodyPr lIns="0" tIns="0" rIns="0" bIns="0" rtlCol="0" anchor="t">
            <a:spAutoFit/>
          </a:bodyPr>
          <a:lstStyle/>
          <a:p>
            <a:pPr algn="ctr">
              <a:lnSpc>
                <a:spcPts val="5547"/>
              </a:lnSpc>
            </a:pPr>
            <a:r>
              <a:rPr lang="en-US" sz="4509" spc="121">
                <a:solidFill>
                  <a:srgbClr val="054CA1"/>
                </a:solidFill>
                <a:latin typeface="League Spartan"/>
              </a:rPr>
              <a:t>Projekto tikslinė grupė</a:t>
            </a:r>
          </a:p>
        </p:txBody>
      </p:sp>
      <p:sp>
        <p:nvSpPr>
          <p:cNvPr id="7" name="TextBox 7"/>
          <p:cNvSpPr txBox="1"/>
          <p:nvPr/>
        </p:nvSpPr>
        <p:spPr>
          <a:xfrm>
            <a:off x="10249337" y="5057775"/>
            <a:ext cx="6816005" cy="2821370"/>
          </a:xfrm>
          <a:prstGeom prst="rect">
            <a:avLst/>
          </a:prstGeom>
        </p:spPr>
        <p:txBody>
          <a:bodyPr lIns="0" tIns="0" rIns="0" bIns="0" rtlCol="0" anchor="t">
            <a:spAutoFit/>
          </a:bodyPr>
          <a:lstStyle/>
          <a:p>
            <a:pPr algn="ctr">
              <a:lnSpc>
                <a:spcPts val="4399"/>
              </a:lnSpc>
            </a:pPr>
            <a:r>
              <a:rPr lang="en-US" sz="3491" dirty="0">
                <a:solidFill>
                  <a:srgbClr val="537FB0"/>
                </a:solidFill>
                <a:latin typeface="Arial Bold"/>
              </a:rPr>
              <a:t>14 - 29 m. </a:t>
            </a:r>
            <a:r>
              <a:rPr lang="en-US" sz="3491" dirty="0" err="1">
                <a:solidFill>
                  <a:srgbClr val="537FB0"/>
                </a:solidFill>
                <a:latin typeface="Arial Bold"/>
              </a:rPr>
              <a:t>amžiaus</a:t>
            </a:r>
            <a:r>
              <a:rPr lang="en-US" sz="3491" dirty="0">
                <a:solidFill>
                  <a:srgbClr val="537FB0"/>
                </a:solidFill>
                <a:latin typeface="Arial Bold"/>
              </a:rPr>
              <a:t> </a:t>
            </a:r>
            <a:r>
              <a:rPr lang="en-US" sz="3491" dirty="0" err="1">
                <a:solidFill>
                  <a:srgbClr val="537FB0"/>
                </a:solidFill>
                <a:latin typeface="Arial Bold"/>
              </a:rPr>
              <a:t>mažiau</a:t>
            </a:r>
            <a:r>
              <a:rPr lang="en-US" sz="3491" dirty="0">
                <a:solidFill>
                  <a:srgbClr val="537FB0"/>
                </a:solidFill>
                <a:latin typeface="Arial Bold"/>
              </a:rPr>
              <a:t> </a:t>
            </a:r>
            <a:r>
              <a:rPr lang="en-US" sz="3491" dirty="0" err="1">
                <a:solidFill>
                  <a:srgbClr val="537FB0"/>
                </a:solidFill>
                <a:latin typeface="Arial Bold"/>
              </a:rPr>
              <a:t>galimybių</a:t>
            </a:r>
            <a:r>
              <a:rPr lang="en-US" sz="3491" dirty="0">
                <a:solidFill>
                  <a:srgbClr val="537FB0"/>
                </a:solidFill>
                <a:latin typeface="Arial Bold"/>
              </a:rPr>
              <a:t> </a:t>
            </a:r>
            <a:r>
              <a:rPr lang="en-US" sz="3491" dirty="0" err="1">
                <a:solidFill>
                  <a:srgbClr val="537FB0"/>
                </a:solidFill>
                <a:latin typeface="Arial Bold"/>
              </a:rPr>
              <a:t>turintis</a:t>
            </a:r>
            <a:r>
              <a:rPr lang="en-US" sz="3491" dirty="0">
                <a:solidFill>
                  <a:srgbClr val="537FB0"/>
                </a:solidFill>
                <a:latin typeface="Arial Bold"/>
              </a:rPr>
              <a:t> jaunimas (MGT) ir </a:t>
            </a:r>
            <a:r>
              <a:rPr lang="en-US" sz="3491" dirty="0" err="1">
                <a:solidFill>
                  <a:srgbClr val="537FB0"/>
                </a:solidFill>
                <a:latin typeface="Arial Bold"/>
              </a:rPr>
              <a:t>neaktyvūs</a:t>
            </a:r>
            <a:r>
              <a:rPr lang="en-US" sz="3491" dirty="0">
                <a:solidFill>
                  <a:srgbClr val="537FB0"/>
                </a:solidFill>
                <a:latin typeface="Arial Bold"/>
              </a:rPr>
              <a:t> </a:t>
            </a:r>
            <a:r>
              <a:rPr lang="en-US" sz="3491" dirty="0" err="1">
                <a:solidFill>
                  <a:srgbClr val="537FB0"/>
                </a:solidFill>
                <a:latin typeface="Arial Bold"/>
              </a:rPr>
              <a:t>jauni</a:t>
            </a:r>
            <a:r>
              <a:rPr lang="en-US" sz="3491" dirty="0">
                <a:solidFill>
                  <a:srgbClr val="537FB0"/>
                </a:solidFill>
                <a:latin typeface="Arial Bold"/>
              </a:rPr>
              <a:t> </a:t>
            </a:r>
            <a:r>
              <a:rPr lang="en-US" sz="3491" dirty="0" err="1">
                <a:solidFill>
                  <a:srgbClr val="537FB0"/>
                </a:solidFill>
                <a:latin typeface="Arial Bold"/>
              </a:rPr>
              <a:t>žmonės</a:t>
            </a:r>
            <a:r>
              <a:rPr lang="en-US" sz="3491" dirty="0">
                <a:solidFill>
                  <a:srgbClr val="537FB0"/>
                </a:solidFill>
                <a:latin typeface="Arial Bold"/>
              </a:rPr>
              <a:t> (NEET). </a:t>
            </a:r>
          </a:p>
          <a:p>
            <a:pPr algn="ctr">
              <a:lnSpc>
                <a:spcPts val="4399"/>
              </a:lnSpc>
            </a:pPr>
            <a:endParaRPr lang="en-US" sz="3491" dirty="0">
              <a:solidFill>
                <a:srgbClr val="537FB0"/>
              </a:solidFill>
              <a:latin typeface="Arial Bold"/>
            </a:endParaRPr>
          </a:p>
        </p:txBody>
      </p:sp>
      <p:sp>
        <p:nvSpPr>
          <p:cNvPr id="8" name="Freeform 8"/>
          <p:cNvSpPr/>
          <p:nvPr/>
        </p:nvSpPr>
        <p:spPr>
          <a:xfrm>
            <a:off x="10651742" y="1358839"/>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3"/>
            <a:stretch>
              <a:fillRect/>
            </a:stretch>
          </a:blipFill>
        </p:spPr>
      </p:sp>
      <p:sp>
        <p:nvSpPr>
          <p:cNvPr id="9" name="Freeform 9"/>
          <p:cNvSpPr/>
          <p:nvPr/>
        </p:nvSpPr>
        <p:spPr>
          <a:xfrm>
            <a:off x="7580464" y="8312319"/>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5"/>
            <a:stretch>
              <a:fillRect/>
            </a:stretch>
          </a:blipFill>
        </p:spPr>
      </p:sp>
      <p:sp>
        <p:nvSpPr>
          <p:cNvPr id="10" name="Freeform 10"/>
          <p:cNvSpPr/>
          <p:nvPr/>
        </p:nvSpPr>
        <p:spPr>
          <a:xfrm>
            <a:off x="14577805" y="8060120"/>
            <a:ext cx="3335013" cy="1867607"/>
          </a:xfrm>
          <a:custGeom>
            <a:avLst/>
            <a:gdLst/>
            <a:ahLst/>
            <a:cxnLst/>
            <a:rect l="l" t="t" r="r" b="b"/>
            <a:pathLst>
              <a:path w="3335013" h="1867607">
                <a:moveTo>
                  <a:pt x="0" y="0"/>
                </a:moveTo>
                <a:lnTo>
                  <a:pt x="3335013" y="0"/>
                </a:lnTo>
                <a:lnTo>
                  <a:pt x="3335013" y="1867607"/>
                </a:lnTo>
                <a:lnTo>
                  <a:pt x="0" y="1867607"/>
                </a:lnTo>
                <a:lnTo>
                  <a:pt x="0" y="0"/>
                </a:lnTo>
                <a:close/>
              </a:path>
            </a:pathLst>
          </a:custGeom>
          <a:blipFill>
            <a:blip r:embed="rId6"/>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495062" y="8523944"/>
            <a:ext cx="6997341" cy="1468713"/>
          </a:xfrm>
          <a:custGeom>
            <a:avLst/>
            <a:gdLst/>
            <a:ahLst/>
            <a:cxnLst/>
            <a:rect l="l" t="t" r="r" b="b"/>
            <a:pathLst>
              <a:path w="6997341" h="1468713">
                <a:moveTo>
                  <a:pt x="0" y="0"/>
                </a:moveTo>
                <a:lnTo>
                  <a:pt x="6997342" y="0"/>
                </a:lnTo>
                <a:lnTo>
                  <a:pt x="6997342" y="1468712"/>
                </a:lnTo>
                <a:lnTo>
                  <a:pt x="0" y="1468712"/>
                </a:lnTo>
                <a:lnTo>
                  <a:pt x="0" y="0"/>
                </a:lnTo>
                <a:close/>
              </a:path>
            </a:pathLst>
          </a:custGeom>
          <a:blipFill>
            <a:blip r:embed="rId3"/>
            <a:stretch>
              <a:fillRect/>
            </a:stretch>
          </a:blipFill>
        </p:spPr>
      </p:sp>
      <p:sp>
        <p:nvSpPr>
          <p:cNvPr id="4" name="Freeform 4"/>
          <p:cNvSpPr/>
          <p:nvPr/>
        </p:nvSpPr>
        <p:spPr>
          <a:xfrm rot="-10800000" flipV="1">
            <a:off x="-9525" y="-28575"/>
            <a:ext cx="5161397" cy="4843145"/>
          </a:xfrm>
          <a:custGeom>
            <a:avLst/>
            <a:gdLst/>
            <a:ahLst/>
            <a:cxnLst/>
            <a:rect l="l" t="t" r="r" b="b"/>
            <a:pathLst>
              <a:path w="5161397" h="4843145">
                <a:moveTo>
                  <a:pt x="0" y="4843145"/>
                </a:moveTo>
                <a:lnTo>
                  <a:pt x="5161397" y="4843145"/>
                </a:lnTo>
                <a:lnTo>
                  <a:pt x="5161397" y="0"/>
                </a:lnTo>
                <a:lnTo>
                  <a:pt x="0" y="0"/>
                </a:lnTo>
                <a:lnTo>
                  <a:pt x="0" y="4843145"/>
                </a:lnTo>
                <a:close/>
              </a:path>
            </a:pathLst>
          </a:custGeom>
          <a:blipFill>
            <a:blip r:embed="rId4"/>
            <a:stretch>
              <a:fillRect t="-46143" r="-508115" b="-35258"/>
            </a:stretch>
          </a:blipFill>
        </p:spPr>
      </p:sp>
      <p:sp>
        <p:nvSpPr>
          <p:cNvPr id="5" name="TextBox 5"/>
          <p:cNvSpPr txBox="1"/>
          <p:nvPr/>
        </p:nvSpPr>
        <p:spPr>
          <a:xfrm>
            <a:off x="5307989" y="3087753"/>
            <a:ext cx="8837323" cy="703409"/>
          </a:xfrm>
          <a:prstGeom prst="rect">
            <a:avLst/>
          </a:prstGeom>
        </p:spPr>
        <p:txBody>
          <a:bodyPr lIns="0" tIns="0" rIns="0" bIns="0" rtlCol="0" anchor="t">
            <a:spAutoFit/>
          </a:bodyPr>
          <a:lstStyle/>
          <a:p>
            <a:pPr algn="ctr">
              <a:lnSpc>
                <a:spcPts val="5548"/>
              </a:lnSpc>
            </a:pPr>
            <a:r>
              <a:rPr lang="en-US" sz="4510" spc="121">
                <a:solidFill>
                  <a:srgbClr val="054CA1"/>
                </a:solidFill>
                <a:latin typeface="League Spartan"/>
              </a:rPr>
              <a:t>Projekto tikslas</a:t>
            </a:r>
          </a:p>
        </p:txBody>
      </p:sp>
      <p:sp>
        <p:nvSpPr>
          <p:cNvPr id="6" name="TextBox 6"/>
          <p:cNvSpPr txBox="1"/>
          <p:nvPr/>
        </p:nvSpPr>
        <p:spPr>
          <a:xfrm>
            <a:off x="2123771" y="4153111"/>
            <a:ext cx="15339110" cy="39262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 Mažinti neaktyvių jaunų žmonių skaičių, tikslingai dirbant su mažiau galimybių turinčiais jaunuoliais (potencialiais NEET) bei NEET grupėje esančiais jaunuoliais, nuosekliai įgyvendinant intervencines priemones (siekiant padėti jaunuoliams sugrįžti į darbo rinką ir (ar) švietimo sistemą) bei užtikrinant prevencinių priemonių, atliepiančių konkrečių jaunų žmonių poreikius, įgyvendinimą.</a:t>
            </a:r>
          </a:p>
          <a:p>
            <a:pPr algn="ctr">
              <a:lnSpc>
                <a:spcPts val="4399"/>
              </a:lnSpc>
            </a:pPr>
            <a:endParaRPr lang="en-US" sz="3491">
              <a:solidFill>
                <a:srgbClr val="537FB0"/>
              </a:solidFill>
              <a:latin typeface="Arial Bold"/>
            </a:endParaRPr>
          </a:p>
        </p:txBody>
      </p:sp>
      <p:sp>
        <p:nvSpPr>
          <p:cNvPr id="7" name="Freeform 7"/>
          <p:cNvSpPr/>
          <p:nvPr/>
        </p:nvSpPr>
        <p:spPr>
          <a:xfrm>
            <a:off x="6682954" y="1028700"/>
            <a:ext cx="5744494" cy="1607940"/>
          </a:xfrm>
          <a:custGeom>
            <a:avLst/>
            <a:gdLst/>
            <a:ahLst/>
            <a:cxnLst/>
            <a:rect l="l" t="t" r="r" b="b"/>
            <a:pathLst>
              <a:path w="5744494" h="1607940">
                <a:moveTo>
                  <a:pt x="0" y="0"/>
                </a:moveTo>
                <a:lnTo>
                  <a:pt x="5744494" y="0"/>
                </a:lnTo>
                <a:lnTo>
                  <a:pt x="5744494" y="1607940"/>
                </a:lnTo>
                <a:lnTo>
                  <a:pt x="0" y="1607940"/>
                </a:lnTo>
                <a:lnTo>
                  <a:pt x="0" y="0"/>
                </a:lnTo>
                <a:close/>
              </a:path>
            </a:pathLst>
          </a:custGeom>
          <a:blipFill>
            <a:blip r:embed="rId5"/>
            <a:stretch>
              <a:fillRect/>
            </a:stretch>
          </a:blipFill>
        </p:spPr>
      </p:sp>
      <p:sp>
        <p:nvSpPr>
          <p:cNvPr id="8" name="Freeform 8"/>
          <p:cNvSpPr/>
          <p:nvPr/>
        </p:nvSpPr>
        <p:spPr>
          <a:xfrm flipH="1">
            <a:off x="13413316" y="6621062"/>
            <a:ext cx="4874684" cy="3665938"/>
          </a:xfrm>
          <a:custGeom>
            <a:avLst/>
            <a:gdLst/>
            <a:ahLst/>
            <a:cxnLst/>
            <a:rect l="l" t="t" r="r" b="b"/>
            <a:pathLst>
              <a:path w="4874684" h="3665938">
                <a:moveTo>
                  <a:pt x="4874684" y="0"/>
                </a:moveTo>
                <a:lnTo>
                  <a:pt x="0" y="0"/>
                </a:lnTo>
                <a:lnTo>
                  <a:pt x="0" y="3665938"/>
                </a:lnTo>
                <a:lnTo>
                  <a:pt x="4874684" y="3665938"/>
                </a:lnTo>
                <a:lnTo>
                  <a:pt x="4874684" y="0"/>
                </a:lnTo>
                <a:close/>
              </a:path>
            </a:pathLst>
          </a:custGeom>
          <a:blipFill>
            <a:blip r:embed="rId6"/>
            <a:stretch>
              <a:fillRect l="-99934" t="-27420" r="-365177" b="-82915"/>
            </a:stretch>
          </a:blipFill>
        </p:spPr>
      </p:sp>
      <p:sp>
        <p:nvSpPr>
          <p:cNvPr id="9" name="Freeform 9"/>
          <p:cNvSpPr/>
          <p:nvPr/>
        </p:nvSpPr>
        <p:spPr>
          <a:xfrm>
            <a:off x="7789695" y="8298456"/>
            <a:ext cx="3279338" cy="1836429"/>
          </a:xfrm>
          <a:custGeom>
            <a:avLst/>
            <a:gdLst/>
            <a:ahLst/>
            <a:cxnLst/>
            <a:rect l="l" t="t" r="r" b="b"/>
            <a:pathLst>
              <a:path w="3279338" h="1836429">
                <a:moveTo>
                  <a:pt x="0" y="0"/>
                </a:moveTo>
                <a:lnTo>
                  <a:pt x="3279338" y="0"/>
                </a:lnTo>
                <a:lnTo>
                  <a:pt x="3279338" y="1836429"/>
                </a:lnTo>
                <a:lnTo>
                  <a:pt x="0" y="1836429"/>
                </a:lnTo>
                <a:lnTo>
                  <a:pt x="0" y="0"/>
                </a:lnTo>
                <a:close/>
              </a:path>
            </a:pathLst>
          </a:custGeom>
          <a:blipFill>
            <a:blip r:embed="rId7"/>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8215665" y="8582450"/>
            <a:ext cx="6997341" cy="1468713"/>
          </a:xfrm>
          <a:custGeom>
            <a:avLst/>
            <a:gdLst/>
            <a:ahLst/>
            <a:cxnLst/>
            <a:rect l="l" t="t" r="r" b="b"/>
            <a:pathLst>
              <a:path w="6997341" h="1468713">
                <a:moveTo>
                  <a:pt x="0" y="0"/>
                </a:moveTo>
                <a:lnTo>
                  <a:pt x="6997341" y="0"/>
                </a:lnTo>
                <a:lnTo>
                  <a:pt x="6997341" y="1468713"/>
                </a:lnTo>
                <a:lnTo>
                  <a:pt x="0" y="1468713"/>
                </a:lnTo>
                <a:lnTo>
                  <a:pt x="0" y="0"/>
                </a:lnTo>
                <a:close/>
              </a:path>
            </a:pathLst>
          </a:custGeom>
          <a:blipFill>
            <a:blip r:embed="rId3"/>
            <a:stretch>
              <a:fillRect/>
            </a:stretch>
          </a:blipFill>
        </p:spPr>
      </p:sp>
      <p:sp>
        <p:nvSpPr>
          <p:cNvPr id="4" name="Freeform 4"/>
          <p:cNvSpPr/>
          <p:nvPr/>
        </p:nvSpPr>
        <p:spPr>
          <a:xfrm rot="-10800000" flipV="1">
            <a:off x="0" y="0"/>
            <a:ext cx="9369041" cy="10287000"/>
          </a:xfrm>
          <a:custGeom>
            <a:avLst/>
            <a:gdLst/>
            <a:ahLst/>
            <a:cxnLst/>
            <a:rect l="l" t="t" r="r" b="b"/>
            <a:pathLst>
              <a:path w="9369041" h="10287000">
                <a:moveTo>
                  <a:pt x="0" y="10287000"/>
                </a:moveTo>
                <a:lnTo>
                  <a:pt x="9369041" y="10287000"/>
                </a:lnTo>
                <a:lnTo>
                  <a:pt x="9369041" y="0"/>
                </a:lnTo>
                <a:lnTo>
                  <a:pt x="0" y="0"/>
                </a:lnTo>
                <a:lnTo>
                  <a:pt x="0" y="10287000"/>
                </a:lnTo>
                <a:close/>
              </a:path>
            </a:pathLst>
          </a:custGeom>
          <a:blipFill>
            <a:blip r:embed="rId4"/>
            <a:stretch>
              <a:fillRect t="-38472" r="-444718" b="-393"/>
            </a:stretch>
          </a:blipFill>
        </p:spPr>
      </p:sp>
      <p:sp>
        <p:nvSpPr>
          <p:cNvPr id="5" name="Freeform 5"/>
          <p:cNvSpPr/>
          <p:nvPr/>
        </p:nvSpPr>
        <p:spPr>
          <a:xfrm>
            <a:off x="842793" y="380841"/>
            <a:ext cx="7106172" cy="10051163"/>
          </a:xfrm>
          <a:custGeom>
            <a:avLst/>
            <a:gdLst/>
            <a:ahLst/>
            <a:cxnLst/>
            <a:rect l="l" t="t" r="r" b="b"/>
            <a:pathLst>
              <a:path w="7106172" h="10051163">
                <a:moveTo>
                  <a:pt x="0" y="0"/>
                </a:moveTo>
                <a:lnTo>
                  <a:pt x="7106172" y="0"/>
                </a:lnTo>
                <a:lnTo>
                  <a:pt x="7106172" y="10051163"/>
                </a:lnTo>
                <a:lnTo>
                  <a:pt x="0" y="10051163"/>
                </a:lnTo>
                <a:lnTo>
                  <a:pt x="0" y="0"/>
                </a:lnTo>
                <a:close/>
              </a:path>
            </a:pathLst>
          </a:custGeom>
          <a:blipFill>
            <a:blip r:embed="rId5"/>
            <a:stretch>
              <a:fillRect/>
            </a:stretch>
          </a:blipFill>
        </p:spPr>
      </p:sp>
      <p:sp>
        <p:nvSpPr>
          <p:cNvPr id="6" name="TextBox 6"/>
          <p:cNvSpPr txBox="1"/>
          <p:nvPr/>
        </p:nvSpPr>
        <p:spPr>
          <a:xfrm>
            <a:off x="9426191" y="3046381"/>
            <a:ext cx="8487489" cy="5031170"/>
          </a:xfrm>
          <a:prstGeom prst="rect">
            <a:avLst/>
          </a:prstGeom>
        </p:spPr>
        <p:txBody>
          <a:bodyPr lIns="0" tIns="0" rIns="0" bIns="0" rtlCol="0" anchor="t">
            <a:spAutoFit/>
          </a:bodyPr>
          <a:lstStyle/>
          <a:p>
            <a:pPr algn="ctr">
              <a:lnSpc>
                <a:spcPts val="4399"/>
              </a:lnSpc>
            </a:pPr>
            <a:r>
              <a:rPr lang="en-US" sz="3491">
                <a:solidFill>
                  <a:srgbClr val="537FB0"/>
                </a:solidFill>
                <a:latin typeface="Arial Bold"/>
              </a:rPr>
              <a:t>Projektas prisidės prie darnaus vystymosi principo įgyvendinimo, lavinant jauno žmogaus asmeninius ir socialinius įgūdžius, suteikiant jaunam žmogui žinių ir gebėjimų, leidžiančių integruotis į darbo rinką ir (ar) grįžti į švietimo sistemą, integruotis į visuomenę, taip prisidedant prie skurdo ar socialinės atskirties mažinimo.</a:t>
            </a:r>
          </a:p>
        </p:txBody>
      </p:sp>
      <p:sp>
        <p:nvSpPr>
          <p:cNvPr id="7" name="Freeform 7"/>
          <p:cNvSpPr/>
          <p:nvPr/>
        </p:nvSpPr>
        <p:spPr>
          <a:xfrm>
            <a:off x="10748592" y="866942"/>
            <a:ext cx="5744494" cy="1607940"/>
          </a:xfrm>
          <a:custGeom>
            <a:avLst/>
            <a:gdLst/>
            <a:ahLst/>
            <a:cxnLst/>
            <a:rect l="l" t="t" r="r" b="b"/>
            <a:pathLst>
              <a:path w="5744494" h="1607940">
                <a:moveTo>
                  <a:pt x="0" y="0"/>
                </a:moveTo>
                <a:lnTo>
                  <a:pt x="5744494" y="0"/>
                </a:lnTo>
                <a:lnTo>
                  <a:pt x="5744494" y="1607939"/>
                </a:lnTo>
                <a:lnTo>
                  <a:pt x="0" y="1607939"/>
                </a:lnTo>
                <a:lnTo>
                  <a:pt x="0" y="0"/>
                </a:lnTo>
                <a:close/>
              </a:path>
            </a:pathLst>
          </a:custGeom>
          <a:blipFill>
            <a:blip r:embed="rId4"/>
            <a:stretch>
              <a:fillRect/>
            </a:stretch>
          </a:blipFill>
        </p:spPr>
      </p:sp>
      <p:sp>
        <p:nvSpPr>
          <p:cNvPr id="8" name="Freeform 8"/>
          <p:cNvSpPr/>
          <p:nvPr/>
        </p:nvSpPr>
        <p:spPr>
          <a:xfrm>
            <a:off x="14605767" y="8340085"/>
            <a:ext cx="3279338" cy="1836429"/>
          </a:xfrm>
          <a:custGeom>
            <a:avLst/>
            <a:gdLst/>
            <a:ahLst/>
            <a:cxnLst/>
            <a:rect l="l" t="t" r="r" b="b"/>
            <a:pathLst>
              <a:path w="3279338" h="1836429">
                <a:moveTo>
                  <a:pt x="0" y="0"/>
                </a:moveTo>
                <a:lnTo>
                  <a:pt x="3279338" y="0"/>
                </a:lnTo>
                <a:lnTo>
                  <a:pt x="3279338" y="1836430"/>
                </a:lnTo>
                <a:lnTo>
                  <a:pt x="0" y="1836430"/>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2ecaab5-feb7-459f-9eee-dd20ad7d2234" xsi:nil="true"/>
    <lcf76f155ced4ddcb4097134ff3c332f xmlns="345d7d30-d025-42be-abe5-9f7775cb24c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A1B26D205C2C4EAE4B1047377FC1E2" ma:contentTypeVersion="14" ma:contentTypeDescription="Create a new document." ma:contentTypeScope="" ma:versionID="666ae0b90c7cf261798baf1cfd35e685">
  <xsd:schema xmlns:xsd="http://www.w3.org/2001/XMLSchema" xmlns:xs="http://www.w3.org/2001/XMLSchema" xmlns:p="http://schemas.microsoft.com/office/2006/metadata/properties" xmlns:ns2="345d7d30-d025-42be-abe5-9f7775cb24ca" xmlns:ns3="02ecaab5-feb7-459f-9eee-dd20ad7d2234" targetNamespace="http://schemas.microsoft.com/office/2006/metadata/properties" ma:root="true" ma:fieldsID="575677b6008bd623c432c4cac2741650" ns2:_="" ns3:_="">
    <xsd:import namespace="345d7d30-d025-42be-abe5-9f7775cb24ca"/>
    <xsd:import namespace="02ecaab5-feb7-459f-9eee-dd20ad7d22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d7d30-d025-42be-abe5-9f7775cb2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96161f5-d1b9-427a-854c-a87ab34fd88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ecaab5-feb7-459f-9eee-dd20ad7d22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2d36e6a-74f0-416d-9636-e3a0f20ef1c9}" ma:internalName="TaxCatchAll" ma:showField="CatchAllData" ma:web="02ecaab5-feb7-459f-9eee-dd20ad7d2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C51D19-6DBF-4EE9-B7CC-A076DC5872DD}">
  <ds:schemaRefs>
    <ds:schemaRef ds:uri="http://schemas.microsoft.com/sharepoint/v3/contenttype/forms"/>
  </ds:schemaRefs>
</ds:datastoreItem>
</file>

<file path=customXml/itemProps2.xml><?xml version="1.0" encoding="utf-8"?>
<ds:datastoreItem xmlns:ds="http://schemas.openxmlformats.org/officeDocument/2006/customXml" ds:itemID="{A1866FE0-7A44-4C98-AE32-C65F86413961}">
  <ds:schemaRefs>
    <ds:schemaRef ds:uri="345d7d30-d025-42be-abe5-9f7775cb24ca"/>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02ecaab5-feb7-459f-9eee-dd20ad7d2234"/>
    <ds:schemaRef ds:uri="http://www.w3.org/XML/1998/namespace"/>
  </ds:schemaRefs>
</ds:datastoreItem>
</file>

<file path=customXml/itemProps3.xml><?xml version="1.0" encoding="utf-8"?>
<ds:datastoreItem xmlns:ds="http://schemas.openxmlformats.org/officeDocument/2006/customXml" ds:itemID="{036DC2BD-C0D8-424C-A0E5-F9B9801EAE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5d7d30-d025-42be-abe5-9f7775cb24ca"/>
    <ds:schemaRef ds:uri="02ecaab5-feb7-459f-9eee-dd20ad7d22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955</Words>
  <Application>Microsoft Office PowerPoint</Application>
  <PresentationFormat>Pasirinktinai</PresentationFormat>
  <Paragraphs>84</Paragraphs>
  <Slides>21</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21</vt:i4>
      </vt:variant>
    </vt:vector>
  </HeadingPairs>
  <TitlesOfParts>
    <vt:vector size="26" baseType="lpstr">
      <vt:lpstr>Arial</vt:lpstr>
      <vt:lpstr>Calibri</vt:lpstr>
      <vt:lpstr>League Spartan</vt:lpstr>
      <vt:lpstr>Arial Bold</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Lorem ipsum dolor sit amet, consectetur adipiscing elit, sed do eiusmod tempor incididunt ut labore et dolore</dc:title>
  <dc:creator>Laura Staneikienė</dc:creator>
  <cp:lastModifiedBy>Dalia Vietienė</cp:lastModifiedBy>
  <cp:revision>2</cp:revision>
  <dcterms:created xsi:type="dcterms:W3CDTF">2006-08-16T00:00:00Z</dcterms:created>
  <dcterms:modified xsi:type="dcterms:W3CDTF">2024-10-15T06:30:32Z</dcterms:modified>
  <dc:identifier>DAGCUlth4dw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0x01010089A1B26D205C2C4EAE4B1047377FC1E2</vt:lpwstr>
  </property>
</Properties>
</file>